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18288000" cy="10287000"/>
  <p:notesSz cx="6858000" cy="9144000"/>
  <p:embeddedFontLst>
    <p:embeddedFont>
      <p:font typeface="Calibri" panose="020F0502020204030204" pitchFamily="34" charset="0"/>
      <p:regular r:id="rId91"/>
      <p:bold r:id="rId92"/>
      <p:italic r:id="rId93"/>
      <p:boldItalic r:id="rId94"/>
    </p:embeddedFont>
    <p:embeddedFont>
      <p:font typeface="Cooper Hewitt Bold" panose="020B0604020202020204" charset="0"/>
      <p:regular r:id="rId95"/>
    </p:embeddedFont>
    <p:embeddedFont>
      <p:font typeface="Cooper Hewitt Bold Italics" panose="020B0604020202020204" charset="0"/>
      <p:regular r:id="rId96"/>
    </p:embeddedFont>
    <p:embeddedFont>
      <p:font typeface="DejaVu Serif Bold" panose="020B0604020202020204" charset="0"/>
      <p:regular r:id="rId97"/>
    </p:embeddedFont>
    <p:embeddedFont>
      <p:font typeface="DM Sans Bold" panose="020B0604020202020204" charset="0"/>
      <p:regular r:id="rId98"/>
    </p:embeddedFont>
    <p:embeddedFont>
      <p:font typeface="Literata" panose="020B0604020202020204" charset="0"/>
      <p:regular r:id="rId99"/>
    </p:embeddedFont>
    <p:embeddedFont>
      <p:font typeface="Literata Bold" panose="020B0604020202020204" charset="0"/>
      <p:regular r:id="rId100"/>
    </p:embeddedFont>
    <p:embeddedFont>
      <p:font typeface="Noto Sans Bold" panose="020B0604020202020204" charset="0"/>
      <p:regular r:id="rId101"/>
    </p:embeddedFont>
    <p:embeddedFont>
      <p:font typeface="Noto Serif Display" panose="020B0604020202020204"/>
      <p:regular r:id="rId102"/>
    </p:embeddedFont>
    <p:embeddedFont>
      <p:font typeface="Open Sans" panose="020B0606030504020204" pitchFamily="34" charset="0"/>
      <p:regular r:id="rId103"/>
      <p:bold r:id="rId104"/>
      <p:italic r:id="rId105"/>
      <p:boldItalic r:id="rId106"/>
    </p:embeddedFont>
    <p:embeddedFont>
      <p:font typeface="Open Sans Bold" panose="020B0806030504020204" charset="0"/>
      <p:regular r:id="rId107"/>
    </p:embeddedFont>
    <p:embeddedFont>
      <p:font typeface="Open Sauce Heavy" panose="020B0604020202020204" charset="0"/>
      <p:regular r:id="rId108"/>
    </p:embeddedFont>
    <p:embeddedFont>
      <p:font typeface="Paytone One" panose="020B0604020202020204" charset="0"/>
      <p:regular r:id="rId109"/>
    </p:embeddedFont>
    <p:embeddedFont>
      <p:font typeface="Roboto" panose="02000000000000000000" pitchFamily="2" charset="0"/>
      <p:regular r:id="rId110"/>
      <p:bold r:id="rId111"/>
      <p:italic r:id="rId112"/>
      <p:boldItalic r:id="rId113"/>
    </p:embeddedFont>
    <p:embeddedFont>
      <p:font typeface="Roboto Bold" panose="02000000000000000000" charset="0"/>
      <p:regular r:id="rId114"/>
    </p:embeddedFont>
    <p:embeddedFont>
      <p:font typeface="Roboto Bold Italics" panose="020B0604020202020204" charset="0"/>
      <p:regular r:id="rId115"/>
    </p:embeddedFont>
    <p:embeddedFont>
      <p:font typeface="Roboto Condensed" panose="02000000000000000000" pitchFamily="2" charset="0"/>
      <p:regular r:id="rId116"/>
      <p:bold r:id="rId117"/>
      <p:italic r:id="rId118"/>
      <p:boldItalic r:id="rId119"/>
    </p:embeddedFont>
    <p:embeddedFont>
      <p:font typeface="Roboto Condensed Bold" panose="02000000000000000000" charset="0"/>
      <p:regular r:id="rId120"/>
    </p:embeddedFont>
    <p:embeddedFont>
      <p:font typeface="Roboto Condensed Italics" panose="020B0604020202020204" charset="0"/>
      <p:regular r:id="rId121"/>
    </p:embeddedFont>
    <p:embeddedFont>
      <p:font typeface="Sifonn" panose="020B0604020202020204" charset="0"/>
      <p:regular r:id="rId122"/>
    </p:embeddedFont>
    <p:embeddedFont>
      <p:font typeface="Times New Roman Bold" panose="02020803070505020304" pitchFamily="18" charset="0"/>
      <p:regular r:id="rId123"/>
      <p:bold r:id="rId124"/>
    </p:embeddedFont>
    <p:embeddedFont>
      <p:font typeface="Times New Roman Bold Italics" panose="020B0604020202020204" charset="0"/>
      <p:regular r:id="rId1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954" y="7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2.fntdata"/><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123" Type="http://schemas.openxmlformats.org/officeDocument/2006/relationships/font" Target="fonts/font33.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3.fntdata"/><Relationship Id="rId118" Type="http://schemas.openxmlformats.org/officeDocument/2006/relationships/font" Target="fonts/font2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font" Target="fonts/font34.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font" Target="fonts/font3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0.fntdata"/><Relationship Id="rId115"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6.fntdata"/><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20.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7.sv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6.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6.sv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4.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6.sv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5.png"/><Relationship Id="rId7" Type="http://schemas.openxmlformats.org/officeDocument/2006/relationships/image" Target="../media/image17.png"/><Relationship Id="rId12" Type="http://schemas.openxmlformats.org/officeDocument/2006/relationships/image" Target="../media/image48.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47.png"/><Relationship Id="rId5" Type="http://schemas.openxmlformats.org/officeDocument/2006/relationships/image" Target="../media/image15.png"/><Relationship Id="rId10" Type="http://schemas.openxmlformats.org/officeDocument/2006/relationships/image" Target="../media/image41.svg"/><Relationship Id="rId4" Type="http://schemas.openxmlformats.org/officeDocument/2006/relationships/image" Target="../media/image46.sv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41.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9.png"/><Relationship Id="rId4" Type="http://schemas.openxmlformats.org/officeDocument/2006/relationships/image" Target="../media/image16.svg"/><Relationship Id="rId9" Type="http://schemas.openxmlformats.org/officeDocument/2006/relationships/image" Target="../media/image18.svg"/></Relationships>
</file>

<file path=ppt/slides/_rels/slide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21.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2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2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datatracker.ietf.org/doc/html/rfc1321" TargetMode="External"/><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datatracker.ietf.org/doc/html/rfc1321" TargetMode="External"/><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5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6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5.jpeg"/><Relationship Id="rId4" Type="http://schemas.openxmlformats.org/officeDocument/2006/relationships/notesSlide" Target="../notesSlides/notesSlide1.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0.jpeg"/></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16.svg"/></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6.sv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8.jpeg"/></Relationships>
</file>

<file path=ppt/slides/_rels/slide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pic>
        <p:nvPicPr>
          <p:cNvPr id="2" name="An toàn thông tin">
            <a:hlinkClick r:id="" action="ppaction://media"/>
            <a:extLst>
              <a:ext uri="{FF2B5EF4-FFF2-40B4-BE49-F238E27FC236}">
                <a16:creationId xmlns:a16="http://schemas.microsoft.com/office/drawing/2014/main" id="{42F5DFDD-8485-E70D-BADF-DD82892E41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867607" y="1830744"/>
            <a:ext cx="4992607" cy="1678764"/>
          </a:xfrm>
          <a:custGeom>
            <a:avLst/>
            <a:gdLst/>
            <a:ahLst/>
            <a:cxnLst/>
            <a:rect l="l" t="t" r="r" b="b"/>
            <a:pathLst>
              <a:path w="4992607" h="1678764">
                <a:moveTo>
                  <a:pt x="0" y="0"/>
                </a:moveTo>
                <a:lnTo>
                  <a:pt x="4992606" y="0"/>
                </a:lnTo>
                <a:lnTo>
                  <a:pt x="4992606" y="1678764"/>
                </a:lnTo>
                <a:lnTo>
                  <a:pt x="0" y="1678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04876" y="2502909"/>
            <a:ext cx="917473" cy="1029422"/>
          </a:xfrm>
          <a:custGeom>
            <a:avLst/>
            <a:gdLst/>
            <a:ahLst/>
            <a:cxnLst/>
            <a:rect l="l" t="t" r="r" b="b"/>
            <a:pathLst>
              <a:path w="917473" h="1029422">
                <a:moveTo>
                  <a:pt x="0" y="0"/>
                </a:moveTo>
                <a:lnTo>
                  <a:pt x="917473" y="0"/>
                </a:lnTo>
                <a:lnTo>
                  <a:pt x="917473" y="1029422"/>
                </a:lnTo>
                <a:lnTo>
                  <a:pt x="0" y="1029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725500" y="-1396380"/>
            <a:ext cx="7703650" cy="13620139"/>
            <a:chOff x="0" y="0"/>
            <a:chExt cx="2028945" cy="3587197"/>
          </a:xfrm>
        </p:grpSpPr>
        <p:sp>
          <p:nvSpPr>
            <p:cNvPr id="5" name="Freeform 5"/>
            <p:cNvSpPr/>
            <p:nvPr/>
          </p:nvSpPr>
          <p:spPr>
            <a:xfrm>
              <a:off x="0" y="0"/>
              <a:ext cx="2028945" cy="3587197"/>
            </a:xfrm>
            <a:custGeom>
              <a:avLst/>
              <a:gdLst/>
              <a:ahLst/>
              <a:cxnLst/>
              <a:rect l="l" t="t" r="r" b="b"/>
              <a:pathLst>
                <a:path w="2028945" h="3587197">
                  <a:moveTo>
                    <a:pt x="0" y="0"/>
                  </a:moveTo>
                  <a:lnTo>
                    <a:pt x="2028945" y="0"/>
                  </a:lnTo>
                  <a:lnTo>
                    <a:pt x="2028945" y="3587197"/>
                  </a:lnTo>
                  <a:lnTo>
                    <a:pt x="0" y="3587197"/>
                  </a:lnTo>
                  <a:close/>
                </a:path>
              </a:pathLst>
            </a:custGeom>
            <a:solidFill>
              <a:srgbClr val="35858B"/>
            </a:solidFill>
          </p:spPr>
        </p:sp>
        <p:sp>
          <p:nvSpPr>
            <p:cNvPr id="6" name="TextBox 6"/>
            <p:cNvSpPr txBox="1"/>
            <p:nvPr/>
          </p:nvSpPr>
          <p:spPr>
            <a:xfrm>
              <a:off x="0" y="-38100"/>
              <a:ext cx="2028945" cy="3625297"/>
            </a:xfrm>
            <a:prstGeom prst="rect">
              <a:avLst/>
            </a:prstGeom>
          </p:spPr>
          <p:txBody>
            <a:bodyPr lIns="50800" tIns="50800" rIns="50800" bIns="50800" rtlCol="0" anchor="ctr"/>
            <a:lstStyle/>
            <a:p>
              <a:pPr algn="ctr">
                <a:lnSpc>
                  <a:spcPts val="2659"/>
                </a:lnSpc>
                <a:spcBef>
                  <a:spcPct val="0"/>
                </a:spcBef>
              </a:pPr>
              <a:endParaRPr/>
            </a:p>
          </p:txBody>
        </p:sp>
      </p:grpSp>
      <p:sp>
        <p:nvSpPr>
          <p:cNvPr id="7" name="AutoShape 7"/>
          <p:cNvSpPr/>
          <p:nvPr/>
        </p:nvSpPr>
        <p:spPr>
          <a:xfrm>
            <a:off x="5860213" y="2703463"/>
            <a:ext cx="1179099" cy="0"/>
          </a:xfrm>
          <a:prstGeom prst="line">
            <a:avLst/>
          </a:prstGeom>
          <a:ln w="66675" cap="flat">
            <a:solidFill>
              <a:srgbClr val="AEFEFF"/>
            </a:solidFill>
            <a:prstDash val="solid"/>
            <a:headEnd type="none" w="sm" len="sm"/>
            <a:tailEnd type="oval" w="lg" len="lg"/>
          </a:ln>
        </p:spPr>
      </p:sp>
      <p:sp>
        <p:nvSpPr>
          <p:cNvPr id="8" name="Freeform 8"/>
          <p:cNvSpPr/>
          <p:nvPr/>
        </p:nvSpPr>
        <p:spPr>
          <a:xfrm rot="-5400000">
            <a:off x="10542254" y="5013876"/>
            <a:ext cx="10445574" cy="417823"/>
          </a:xfrm>
          <a:custGeom>
            <a:avLst/>
            <a:gdLst/>
            <a:ahLst/>
            <a:cxnLst/>
            <a:rect l="l" t="t" r="r" b="b"/>
            <a:pathLst>
              <a:path w="10445574" h="417823">
                <a:moveTo>
                  <a:pt x="0" y="0"/>
                </a:moveTo>
                <a:lnTo>
                  <a:pt x="10445574" y="0"/>
                </a:lnTo>
                <a:lnTo>
                  <a:pt x="10445574" y="417822"/>
                </a:lnTo>
                <a:lnTo>
                  <a:pt x="0" y="4178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869340" y="2443431"/>
            <a:ext cx="3734099" cy="596265"/>
          </a:xfrm>
          <a:prstGeom prst="rect">
            <a:avLst/>
          </a:prstGeom>
        </p:spPr>
        <p:txBody>
          <a:bodyPr lIns="0" tIns="0" rIns="0" bIns="0" rtlCol="0" anchor="t">
            <a:spAutoFit/>
          </a:bodyPr>
          <a:lstStyle/>
          <a:p>
            <a:pPr algn="ctr">
              <a:lnSpc>
                <a:spcPts val="4679"/>
              </a:lnSpc>
            </a:pPr>
            <a:r>
              <a:rPr lang="en-US" sz="3999">
                <a:solidFill>
                  <a:srgbClr val="FFFFFF"/>
                </a:solidFill>
                <a:latin typeface="Roboto Condensed"/>
              </a:rPr>
              <a:t>Avalanche effect</a:t>
            </a:r>
          </a:p>
        </p:txBody>
      </p:sp>
      <p:sp>
        <p:nvSpPr>
          <p:cNvPr id="10" name="TextBox 10"/>
          <p:cNvSpPr txBox="1"/>
          <p:nvPr/>
        </p:nvSpPr>
        <p:spPr>
          <a:xfrm>
            <a:off x="7296488" y="2383997"/>
            <a:ext cx="7903982" cy="1148334"/>
          </a:xfrm>
          <a:prstGeom prst="rect">
            <a:avLst/>
          </a:prstGeom>
        </p:spPr>
        <p:txBody>
          <a:bodyPr lIns="0" tIns="0" rIns="0" bIns="0" rtlCol="0" anchor="t">
            <a:spAutoFit/>
          </a:bodyPr>
          <a:lstStyle/>
          <a:p>
            <a:pPr>
              <a:lnSpc>
                <a:spcPts val="4562"/>
              </a:lnSpc>
            </a:pPr>
            <a:r>
              <a:rPr lang="en-US" sz="3899">
                <a:solidFill>
                  <a:srgbClr val="FFFFFF"/>
                </a:solidFill>
                <a:latin typeface="Roboto Condensed"/>
              </a:rPr>
              <a:t>6db790bc232f00c01ee1057cedc9b8cd</a:t>
            </a:r>
          </a:p>
          <a:p>
            <a:pPr>
              <a:lnSpc>
                <a:spcPts val="4562"/>
              </a:lnSpc>
            </a:pPr>
            <a:endParaRPr lang="en-US" sz="3899">
              <a:solidFill>
                <a:srgbClr val="FFFFFF"/>
              </a:solidFill>
              <a:latin typeface="Roboto Condensed"/>
            </a:endParaRPr>
          </a:p>
        </p:txBody>
      </p:sp>
      <p:sp>
        <p:nvSpPr>
          <p:cNvPr id="11" name="TextBox 11"/>
          <p:cNvSpPr txBox="1"/>
          <p:nvPr/>
        </p:nvSpPr>
        <p:spPr>
          <a:xfrm rot="5400000">
            <a:off x="12215824" y="4193096"/>
            <a:ext cx="9798067" cy="1900809"/>
          </a:xfrm>
          <a:prstGeom prst="rect">
            <a:avLst/>
          </a:prstGeom>
        </p:spPr>
        <p:txBody>
          <a:bodyPr lIns="0" tIns="0" rIns="0" bIns="0" rtlCol="0" anchor="t">
            <a:spAutoFit/>
          </a:bodyPr>
          <a:lstStyle/>
          <a:p>
            <a:pPr algn="ctr">
              <a:lnSpc>
                <a:spcPts val="7487"/>
              </a:lnSpc>
            </a:pPr>
            <a:r>
              <a:rPr lang="en-US" sz="6399">
                <a:solidFill>
                  <a:srgbClr val="FFFFFF"/>
                </a:solidFill>
                <a:latin typeface="Roboto Condensed Bold"/>
              </a:rPr>
              <a:t>Small Changes In The Input Changes the Hash</a:t>
            </a:r>
          </a:p>
        </p:txBody>
      </p:sp>
      <p:sp>
        <p:nvSpPr>
          <p:cNvPr id="12" name="Freeform 12"/>
          <p:cNvSpPr/>
          <p:nvPr/>
        </p:nvSpPr>
        <p:spPr>
          <a:xfrm>
            <a:off x="863539" y="4446410"/>
            <a:ext cx="4992607"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27929" y="5073976"/>
            <a:ext cx="917473" cy="1029422"/>
          </a:xfrm>
          <a:custGeom>
            <a:avLst/>
            <a:gdLst/>
            <a:ahLst/>
            <a:cxnLst/>
            <a:rect l="l" t="t" r="r" b="b"/>
            <a:pathLst>
              <a:path w="917473" h="1029422">
                <a:moveTo>
                  <a:pt x="0" y="0"/>
                </a:moveTo>
                <a:lnTo>
                  <a:pt x="917473" y="0"/>
                </a:lnTo>
                <a:lnTo>
                  <a:pt x="917473" y="1029422"/>
                </a:lnTo>
                <a:lnTo>
                  <a:pt x="0" y="1029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AutoShape 14"/>
          <p:cNvSpPr/>
          <p:nvPr/>
        </p:nvSpPr>
        <p:spPr>
          <a:xfrm>
            <a:off x="5856146" y="5319129"/>
            <a:ext cx="1179099" cy="0"/>
          </a:xfrm>
          <a:prstGeom prst="line">
            <a:avLst/>
          </a:prstGeom>
          <a:ln w="66675" cap="flat">
            <a:solidFill>
              <a:srgbClr val="AEFEFF"/>
            </a:solidFill>
            <a:prstDash val="solid"/>
            <a:headEnd type="none" w="sm" len="sm"/>
            <a:tailEnd type="oval" w="lg" len="lg"/>
          </a:ln>
        </p:spPr>
      </p:sp>
      <p:sp>
        <p:nvSpPr>
          <p:cNvPr id="15" name="TextBox 15"/>
          <p:cNvSpPr txBox="1"/>
          <p:nvPr/>
        </p:nvSpPr>
        <p:spPr>
          <a:xfrm>
            <a:off x="1921495" y="5059097"/>
            <a:ext cx="3624311" cy="596265"/>
          </a:xfrm>
          <a:prstGeom prst="rect">
            <a:avLst/>
          </a:prstGeom>
        </p:spPr>
        <p:txBody>
          <a:bodyPr lIns="0" tIns="0" rIns="0" bIns="0" rtlCol="0" anchor="t">
            <a:spAutoFit/>
          </a:bodyPr>
          <a:lstStyle/>
          <a:p>
            <a:pPr algn="ctr">
              <a:lnSpc>
                <a:spcPts val="4679"/>
              </a:lnSpc>
            </a:pPr>
            <a:r>
              <a:rPr lang="en-US" sz="3999">
                <a:solidFill>
                  <a:srgbClr val="FFFFFF"/>
                </a:solidFill>
                <a:latin typeface="Roboto Condensed"/>
              </a:rPr>
              <a:t>avalanche effect</a:t>
            </a:r>
          </a:p>
        </p:txBody>
      </p:sp>
      <p:sp>
        <p:nvSpPr>
          <p:cNvPr id="16" name="Freeform 16"/>
          <p:cNvSpPr/>
          <p:nvPr/>
        </p:nvSpPr>
        <p:spPr>
          <a:xfrm>
            <a:off x="863539" y="7302712"/>
            <a:ext cx="4992607" cy="1678764"/>
          </a:xfrm>
          <a:custGeom>
            <a:avLst/>
            <a:gdLst/>
            <a:ahLst/>
            <a:cxnLst/>
            <a:rect l="l" t="t" r="r" b="b"/>
            <a:pathLst>
              <a:path w="4992607" h="1678764">
                <a:moveTo>
                  <a:pt x="0" y="0"/>
                </a:moveTo>
                <a:lnTo>
                  <a:pt x="4992607" y="0"/>
                </a:lnTo>
                <a:lnTo>
                  <a:pt x="4992607" y="1678764"/>
                </a:lnTo>
                <a:lnTo>
                  <a:pt x="0" y="1678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104876" y="7952053"/>
            <a:ext cx="917473" cy="1029422"/>
          </a:xfrm>
          <a:custGeom>
            <a:avLst/>
            <a:gdLst/>
            <a:ahLst/>
            <a:cxnLst/>
            <a:rect l="l" t="t" r="r" b="b"/>
            <a:pathLst>
              <a:path w="917473" h="1029422">
                <a:moveTo>
                  <a:pt x="0" y="0"/>
                </a:moveTo>
                <a:lnTo>
                  <a:pt x="917473" y="0"/>
                </a:lnTo>
                <a:lnTo>
                  <a:pt x="917473" y="1029423"/>
                </a:lnTo>
                <a:lnTo>
                  <a:pt x="0" y="1029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AutoShape 18"/>
          <p:cNvSpPr/>
          <p:nvPr/>
        </p:nvSpPr>
        <p:spPr>
          <a:xfrm>
            <a:off x="5856146" y="8175431"/>
            <a:ext cx="1179099" cy="0"/>
          </a:xfrm>
          <a:prstGeom prst="line">
            <a:avLst/>
          </a:prstGeom>
          <a:ln w="66675" cap="flat">
            <a:solidFill>
              <a:srgbClr val="AEFEFF"/>
            </a:solidFill>
            <a:prstDash val="solid"/>
            <a:headEnd type="none" w="sm" len="sm"/>
            <a:tailEnd type="oval" w="lg" len="lg"/>
          </a:ln>
        </p:spPr>
      </p:sp>
      <p:sp>
        <p:nvSpPr>
          <p:cNvPr id="19" name="TextBox 19"/>
          <p:cNvSpPr txBox="1"/>
          <p:nvPr/>
        </p:nvSpPr>
        <p:spPr>
          <a:xfrm>
            <a:off x="7261117" y="4976840"/>
            <a:ext cx="7903982" cy="1148334"/>
          </a:xfrm>
          <a:prstGeom prst="rect">
            <a:avLst/>
          </a:prstGeom>
        </p:spPr>
        <p:txBody>
          <a:bodyPr lIns="0" tIns="0" rIns="0" bIns="0" rtlCol="0" anchor="t">
            <a:spAutoFit/>
          </a:bodyPr>
          <a:lstStyle/>
          <a:p>
            <a:pPr>
              <a:lnSpc>
                <a:spcPts val="4562"/>
              </a:lnSpc>
            </a:pPr>
            <a:r>
              <a:rPr lang="en-US" sz="3899">
                <a:solidFill>
                  <a:srgbClr val="FFFFFF"/>
                </a:solidFill>
                <a:latin typeface="Roboto Condensed"/>
              </a:rPr>
              <a:t>2614445a9579a1f9967ecf9db17ff7a9</a:t>
            </a:r>
          </a:p>
          <a:p>
            <a:pPr>
              <a:lnSpc>
                <a:spcPts val="4562"/>
              </a:lnSpc>
            </a:pPr>
            <a:endParaRPr lang="en-US" sz="3899">
              <a:solidFill>
                <a:srgbClr val="FFFFFF"/>
              </a:solidFill>
              <a:latin typeface="Roboto Condensed"/>
            </a:endParaRPr>
          </a:p>
        </p:txBody>
      </p:sp>
      <p:sp>
        <p:nvSpPr>
          <p:cNvPr id="20" name="TextBox 20"/>
          <p:cNvSpPr txBox="1"/>
          <p:nvPr/>
        </p:nvSpPr>
        <p:spPr>
          <a:xfrm>
            <a:off x="7296488" y="7833142"/>
            <a:ext cx="7903982" cy="1148334"/>
          </a:xfrm>
          <a:prstGeom prst="rect">
            <a:avLst/>
          </a:prstGeom>
        </p:spPr>
        <p:txBody>
          <a:bodyPr lIns="0" tIns="0" rIns="0" bIns="0" rtlCol="0" anchor="t">
            <a:spAutoFit/>
          </a:bodyPr>
          <a:lstStyle/>
          <a:p>
            <a:pPr>
              <a:lnSpc>
                <a:spcPts val="4562"/>
              </a:lnSpc>
            </a:pPr>
            <a:r>
              <a:rPr lang="en-US" sz="3899">
                <a:solidFill>
                  <a:srgbClr val="FFFFFF"/>
                </a:solidFill>
                <a:latin typeface="Roboto Condensed"/>
              </a:rPr>
              <a:t>f496c61c25f948b7cedce67c2857cb1d</a:t>
            </a:r>
          </a:p>
          <a:p>
            <a:pPr>
              <a:lnSpc>
                <a:spcPts val="4562"/>
              </a:lnSpc>
            </a:pPr>
            <a:endParaRPr lang="en-US" sz="3899">
              <a:solidFill>
                <a:srgbClr val="FFFFFF"/>
              </a:solidFill>
              <a:latin typeface="Roboto Condensed"/>
            </a:endParaRPr>
          </a:p>
        </p:txBody>
      </p:sp>
      <p:sp>
        <p:nvSpPr>
          <p:cNvPr id="21" name="TextBox 21"/>
          <p:cNvSpPr txBox="1"/>
          <p:nvPr/>
        </p:nvSpPr>
        <p:spPr>
          <a:xfrm>
            <a:off x="1811708" y="7848724"/>
            <a:ext cx="3734099" cy="596265"/>
          </a:xfrm>
          <a:prstGeom prst="rect">
            <a:avLst/>
          </a:prstGeom>
        </p:spPr>
        <p:txBody>
          <a:bodyPr lIns="0" tIns="0" rIns="0" bIns="0" rtlCol="0" anchor="t">
            <a:spAutoFit/>
          </a:bodyPr>
          <a:lstStyle/>
          <a:p>
            <a:pPr algn="ctr">
              <a:lnSpc>
                <a:spcPts val="4679"/>
              </a:lnSpc>
            </a:pPr>
            <a:r>
              <a:rPr lang="en-US" sz="3999">
                <a:solidFill>
                  <a:srgbClr val="FFFFFF"/>
                </a:solidFill>
                <a:latin typeface="Roboto Condensed"/>
              </a:rPr>
              <a:t>Avalanche effect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 b="-333"/>
            </a:stretch>
          </a:blipFill>
        </p:spPr>
      </p:sp>
      <p:grpSp>
        <p:nvGrpSpPr>
          <p:cNvPr id="3" name="Group 3"/>
          <p:cNvGrpSpPr/>
          <p:nvPr/>
        </p:nvGrpSpPr>
        <p:grpSpPr>
          <a:xfrm>
            <a:off x="9505203" y="2714407"/>
            <a:ext cx="7610728" cy="4954522"/>
            <a:chOff x="0" y="0"/>
            <a:chExt cx="5816946" cy="3786785"/>
          </a:xfrm>
        </p:grpSpPr>
        <p:sp>
          <p:nvSpPr>
            <p:cNvPr id="4" name="Freeform 4"/>
            <p:cNvSpPr/>
            <p:nvPr/>
          </p:nvSpPr>
          <p:spPr>
            <a:xfrm>
              <a:off x="0" y="0"/>
              <a:ext cx="5816946" cy="3786785"/>
            </a:xfrm>
            <a:custGeom>
              <a:avLst/>
              <a:gdLst/>
              <a:ahLst/>
              <a:cxnLst/>
              <a:rect l="l" t="t" r="r" b="b"/>
              <a:pathLst>
                <a:path w="5816946" h="3786785">
                  <a:moveTo>
                    <a:pt x="5692486" y="3786785"/>
                  </a:moveTo>
                  <a:lnTo>
                    <a:pt x="124460" y="3786785"/>
                  </a:lnTo>
                  <a:cubicBezTo>
                    <a:pt x="55880" y="3786785"/>
                    <a:pt x="0" y="3730905"/>
                    <a:pt x="0" y="3662325"/>
                  </a:cubicBezTo>
                  <a:lnTo>
                    <a:pt x="0" y="124460"/>
                  </a:lnTo>
                  <a:cubicBezTo>
                    <a:pt x="0" y="55880"/>
                    <a:pt x="55880" y="0"/>
                    <a:pt x="124460" y="0"/>
                  </a:cubicBezTo>
                  <a:lnTo>
                    <a:pt x="5692486" y="0"/>
                  </a:lnTo>
                  <a:cubicBezTo>
                    <a:pt x="5761066" y="0"/>
                    <a:pt x="5816946" y="55880"/>
                    <a:pt x="5816946" y="124460"/>
                  </a:cubicBezTo>
                  <a:lnTo>
                    <a:pt x="5816946" y="3662325"/>
                  </a:lnTo>
                  <a:cubicBezTo>
                    <a:pt x="5816946" y="3730905"/>
                    <a:pt x="5761066" y="3786785"/>
                    <a:pt x="5692486" y="3786785"/>
                  </a:cubicBezTo>
                  <a:close/>
                </a:path>
              </a:pathLst>
            </a:custGeom>
            <a:solidFill>
              <a:srgbClr val="4A83A1"/>
            </a:solidFill>
          </p:spPr>
        </p:sp>
      </p:grpSp>
      <p:sp>
        <p:nvSpPr>
          <p:cNvPr id="5" name="TextBox 5"/>
          <p:cNvSpPr txBox="1"/>
          <p:nvPr/>
        </p:nvSpPr>
        <p:spPr>
          <a:xfrm>
            <a:off x="471887" y="4498303"/>
            <a:ext cx="9489397" cy="2624886"/>
          </a:xfrm>
          <a:prstGeom prst="rect">
            <a:avLst/>
          </a:prstGeom>
        </p:spPr>
        <p:txBody>
          <a:bodyPr lIns="0" tIns="0" rIns="0" bIns="0" rtlCol="0" anchor="t">
            <a:spAutoFit/>
          </a:bodyPr>
          <a:lstStyle/>
          <a:p>
            <a:pPr>
              <a:lnSpc>
                <a:spcPts val="6889"/>
              </a:lnSpc>
            </a:pPr>
            <a:r>
              <a:rPr lang="en-US" sz="5741" spc="-114">
                <a:solidFill>
                  <a:srgbClr val="FFFFFF"/>
                </a:solidFill>
                <a:latin typeface="Sifonn Bold"/>
              </a:rPr>
              <a:t>Pre-Image Resistance</a:t>
            </a:r>
          </a:p>
          <a:p>
            <a:pPr>
              <a:lnSpc>
                <a:spcPts val="6889"/>
              </a:lnSpc>
            </a:pPr>
            <a:r>
              <a:rPr lang="en-US" sz="5741" spc="-114">
                <a:solidFill>
                  <a:srgbClr val="FFFFFF"/>
                </a:solidFill>
                <a:latin typeface="Sifonn Bold"/>
              </a:rPr>
              <a:t>(Tính kháng tiền ảnh)</a:t>
            </a:r>
          </a:p>
          <a:p>
            <a:pPr marL="0" lvl="0" indent="0" algn="l">
              <a:lnSpc>
                <a:spcPts val="6889"/>
              </a:lnSpc>
              <a:spcBef>
                <a:spcPct val="0"/>
              </a:spcBef>
            </a:pPr>
            <a:endParaRPr lang="en-US" sz="5741" spc="-114">
              <a:solidFill>
                <a:srgbClr val="FFFFFF"/>
              </a:solidFill>
              <a:latin typeface="Sifonn Bold"/>
            </a:endParaRPr>
          </a:p>
        </p:txBody>
      </p:sp>
      <p:sp>
        <p:nvSpPr>
          <p:cNvPr id="6" name="TextBox 6"/>
          <p:cNvSpPr txBox="1"/>
          <p:nvPr/>
        </p:nvSpPr>
        <p:spPr>
          <a:xfrm>
            <a:off x="9970810" y="3269672"/>
            <a:ext cx="6698565" cy="3853518"/>
          </a:xfrm>
          <a:prstGeom prst="rect">
            <a:avLst/>
          </a:prstGeom>
        </p:spPr>
        <p:txBody>
          <a:bodyPr lIns="0" tIns="0" rIns="0" bIns="0" rtlCol="0" anchor="t">
            <a:spAutoFit/>
          </a:bodyPr>
          <a:lstStyle/>
          <a:p>
            <a:pPr>
              <a:lnSpc>
                <a:spcPts val="5064"/>
              </a:lnSpc>
            </a:pPr>
            <a:r>
              <a:rPr lang="en-US" sz="4328">
                <a:solidFill>
                  <a:srgbClr val="FFFFFF"/>
                </a:solidFill>
                <a:latin typeface="Roboto Condensed"/>
              </a:rPr>
              <a:t>Tìm lại đầu vào ban đầu từ giá trị băm (output) là rất khó. Khi bạn biết giá trị băm, việc xác định chính xác dữ liệu đầu vào đã tạo ra giá trị băm đó không phải là điều dễ dàng.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4888" r="-24190"/>
            </a:stretch>
          </a:blipFill>
        </p:spPr>
      </p:sp>
      <p:sp>
        <p:nvSpPr>
          <p:cNvPr id="3" name="TextBox 3"/>
          <p:cNvSpPr txBox="1"/>
          <p:nvPr/>
        </p:nvSpPr>
        <p:spPr>
          <a:xfrm>
            <a:off x="1771745" y="7342755"/>
            <a:ext cx="7372255" cy="2944245"/>
          </a:xfrm>
          <a:prstGeom prst="rect">
            <a:avLst/>
          </a:prstGeom>
        </p:spPr>
        <p:txBody>
          <a:bodyPr lIns="0" tIns="0" rIns="0" bIns="0" rtlCol="0" anchor="t">
            <a:spAutoFit/>
          </a:bodyPr>
          <a:lstStyle/>
          <a:p>
            <a:pPr>
              <a:lnSpc>
                <a:spcPts val="7702"/>
              </a:lnSpc>
            </a:pPr>
            <a:r>
              <a:rPr lang="en-US" sz="6418" spc="-128">
                <a:solidFill>
                  <a:srgbClr val="FFFFFF"/>
                </a:solidFill>
                <a:latin typeface="Sifonn Bold"/>
              </a:rPr>
              <a:t>Collision Resistant</a:t>
            </a:r>
          </a:p>
          <a:p>
            <a:pPr>
              <a:lnSpc>
                <a:spcPts val="7702"/>
              </a:lnSpc>
            </a:pPr>
            <a:r>
              <a:rPr lang="en-US" sz="6418" spc="-128">
                <a:solidFill>
                  <a:srgbClr val="FFFFFF"/>
                </a:solidFill>
                <a:latin typeface="Sifonn Bold"/>
              </a:rPr>
              <a:t>(Chống va chạm)</a:t>
            </a:r>
          </a:p>
          <a:p>
            <a:pPr marL="0" lvl="0" indent="0" algn="l">
              <a:lnSpc>
                <a:spcPts val="7702"/>
              </a:lnSpc>
              <a:spcBef>
                <a:spcPct val="0"/>
              </a:spcBef>
            </a:pPr>
            <a:endParaRPr lang="en-US" sz="6418" spc="-128">
              <a:solidFill>
                <a:srgbClr val="FFFFFF"/>
              </a:solidFill>
              <a:latin typeface="Sifonn Bold"/>
            </a:endParaRPr>
          </a:p>
        </p:txBody>
      </p:sp>
      <p:grpSp>
        <p:nvGrpSpPr>
          <p:cNvPr id="4" name="Group 4"/>
          <p:cNvGrpSpPr/>
          <p:nvPr/>
        </p:nvGrpSpPr>
        <p:grpSpPr>
          <a:xfrm>
            <a:off x="9144000" y="1948881"/>
            <a:ext cx="7610728" cy="4954522"/>
            <a:chOff x="0" y="0"/>
            <a:chExt cx="5816946" cy="3786785"/>
          </a:xfrm>
        </p:grpSpPr>
        <p:sp>
          <p:nvSpPr>
            <p:cNvPr id="5" name="Freeform 5"/>
            <p:cNvSpPr/>
            <p:nvPr/>
          </p:nvSpPr>
          <p:spPr>
            <a:xfrm>
              <a:off x="0" y="0"/>
              <a:ext cx="5816946" cy="3786785"/>
            </a:xfrm>
            <a:custGeom>
              <a:avLst/>
              <a:gdLst/>
              <a:ahLst/>
              <a:cxnLst/>
              <a:rect l="l" t="t" r="r" b="b"/>
              <a:pathLst>
                <a:path w="5816946" h="3786785">
                  <a:moveTo>
                    <a:pt x="5692486" y="3786785"/>
                  </a:moveTo>
                  <a:lnTo>
                    <a:pt x="124460" y="3786785"/>
                  </a:lnTo>
                  <a:cubicBezTo>
                    <a:pt x="55880" y="3786785"/>
                    <a:pt x="0" y="3730905"/>
                    <a:pt x="0" y="3662325"/>
                  </a:cubicBezTo>
                  <a:lnTo>
                    <a:pt x="0" y="124460"/>
                  </a:lnTo>
                  <a:cubicBezTo>
                    <a:pt x="0" y="55880"/>
                    <a:pt x="55880" y="0"/>
                    <a:pt x="124460" y="0"/>
                  </a:cubicBezTo>
                  <a:lnTo>
                    <a:pt x="5692486" y="0"/>
                  </a:lnTo>
                  <a:cubicBezTo>
                    <a:pt x="5761066" y="0"/>
                    <a:pt x="5816946" y="55880"/>
                    <a:pt x="5816946" y="124460"/>
                  </a:cubicBezTo>
                  <a:lnTo>
                    <a:pt x="5816946" y="3662325"/>
                  </a:lnTo>
                  <a:cubicBezTo>
                    <a:pt x="5816946" y="3730905"/>
                    <a:pt x="5761066" y="3786785"/>
                    <a:pt x="5692486" y="3786785"/>
                  </a:cubicBezTo>
                  <a:close/>
                </a:path>
              </a:pathLst>
            </a:custGeom>
            <a:solidFill>
              <a:srgbClr val="5FB1FF"/>
            </a:solidFill>
          </p:spPr>
        </p:sp>
      </p:grpSp>
      <p:sp>
        <p:nvSpPr>
          <p:cNvPr id="6" name="TextBox 6"/>
          <p:cNvSpPr txBox="1"/>
          <p:nvPr/>
        </p:nvSpPr>
        <p:spPr>
          <a:xfrm>
            <a:off x="9600081" y="2504145"/>
            <a:ext cx="6698565" cy="3853518"/>
          </a:xfrm>
          <a:prstGeom prst="rect">
            <a:avLst/>
          </a:prstGeom>
        </p:spPr>
        <p:txBody>
          <a:bodyPr lIns="0" tIns="0" rIns="0" bIns="0" rtlCol="0" anchor="t">
            <a:spAutoFit/>
          </a:bodyPr>
          <a:lstStyle/>
          <a:p>
            <a:pPr>
              <a:lnSpc>
                <a:spcPts val="5064"/>
              </a:lnSpc>
            </a:pPr>
            <a:r>
              <a:rPr lang="en-US" sz="4328">
                <a:solidFill>
                  <a:srgbClr val="FFFFFF"/>
                </a:solidFill>
                <a:latin typeface="Roboto Condensed"/>
              </a:rPr>
              <a:t>Mỗi đầu vào duy nhất sẽ tương ứng với một giá trị băm duy nhất.</a:t>
            </a:r>
          </a:p>
          <a:p>
            <a:pPr>
              <a:lnSpc>
                <a:spcPts val="5064"/>
              </a:lnSpc>
            </a:pPr>
            <a:r>
              <a:rPr lang="en-US" sz="4328">
                <a:solidFill>
                  <a:srgbClr val="FFFFFF"/>
                </a:solidFill>
                <a:latin typeface="Roboto Condensed"/>
              </a:rPr>
              <a:t>Khả năng xảy ra hai đầu vào khác nhau cung cấp cùng một giá trị băm là rất thấp.</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flipV="1">
            <a:off x="-2960288" y="-3811572"/>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07103" y="3181683"/>
            <a:ext cx="8179196" cy="1419225"/>
          </a:xfrm>
          <a:prstGeom prst="rect">
            <a:avLst/>
          </a:prstGeom>
        </p:spPr>
        <p:txBody>
          <a:bodyPr lIns="0" tIns="0" rIns="0" bIns="0" rtlCol="0" anchor="t">
            <a:spAutoFit/>
          </a:bodyPr>
          <a:lstStyle/>
          <a:p>
            <a:pPr>
              <a:lnSpc>
                <a:spcPts val="9440"/>
              </a:lnSpc>
            </a:pPr>
            <a:r>
              <a:rPr lang="en-US" sz="7866">
                <a:solidFill>
                  <a:srgbClr val="FFFFFF"/>
                </a:solidFill>
                <a:latin typeface="Cooper Hewitt Bold"/>
              </a:rPr>
              <a:t>Birthday Paradox </a:t>
            </a:r>
          </a:p>
        </p:txBody>
      </p:sp>
      <p:sp>
        <p:nvSpPr>
          <p:cNvPr id="5" name="Freeform 5"/>
          <p:cNvSpPr/>
          <p:nvPr/>
        </p:nvSpPr>
        <p:spPr>
          <a:xfrm>
            <a:off x="9144000" y="5686092"/>
            <a:ext cx="12104288" cy="8412480"/>
          </a:xfrm>
          <a:custGeom>
            <a:avLst/>
            <a:gdLst/>
            <a:ahLst/>
            <a:cxnLst/>
            <a:rect l="l" t="t" r="r" b="b"/>
            <a:pathLst>
              <a:path w="12104288" h="8412480">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14663544" y="527682"/>
            <a:ext cx="3004965" cy="4355022"/>
          </a:xfrm>
          <a:custGeom>
            <a:avLst/>
            <a:gdLst/>
            <a:ahLst/>
            <a:cxnLst/>
            <a:rect l="l" t="t" r="r" b="b"/>
            <a:pathLst>
              <a:path w="3004965" h="4355022">
                <a:moveTo>
                  <a:pt x="3004964" y="4355021"/>
                </a:moveTo>
                <a:lnTo>
                  <a:pt x="0" y="4355021"/>
                </a:lnTo>
                <a:lnTo>
                  <a:pt x="0" y="0"/>
                </a:lnTo>
                <a:lnTo>
                  <a:pt x="3004964" y="0"/>
                </a:lnTo>
                <a:lnTo>
                  <a:pt x="3004964" y="435502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048483" y="5881776"/>
            <a:ext cx="6491139" cy="3796031"/>
          </a:xfrm>
          <a:prstGeom prst="rect">
            <a:avLst/>
          </a:prstGeom>
        </p:spPr>
        <p:txBody>
          <a:bodyPr lIns="0" tIns="0" rIns="0" bIns="0" rtlCol="0" anchor="t">
            <a:spAutoFit/>
          </a:bodyPr>
          <a:lstStyle/>
          <a:p>
            <a:pPr algn="just">
              <a:lnSpc>
                <a:spcPts val="6019"/>
              </a:lnSpc>
              <a:spcBef>
                <a:spcPct val="0"/>
              </a:spcBef>
            </a:pPr>
            <a:r>
              <a:rPr lang="en-US" sz="4299">
                <a:solidFill>
                  <a:srgbClr val="FFFFFF"/>
                </a:solidFill>
                <a:latin typeface="Roboto"/>
              </a:rPr>
              <a:t>Nếu bạn gặp bất kì người lạ ngẫu nhiên nào trên đường phố thì khả năng cả hai có cùng ngày sinh là rất thấp.</a:t>
            </a:r>
          </a:p>
        </p:txBody>
      </p:sp>
      <p:sp>
        <p:nvSpPr>
          <p:cNvPr id="8" name="Freeform 8"/>
          <p:cNvSpPr/>
          <p:nvPr/>
        </p:nvSpPr>
        <p:spPr>
          <a:xfrm>
            <a:off x="2048483" y="4942985"/>
            <a:ext cx="6290664" cy="401030"/>
          </a:xfrm>
          <a:custGeom>
            <a:avLst/>
            <a:gdLst/>
            <a:ahLst/>
            <a:cxnLst/>
            <a:rect l="l" t="t" r="r" b="b"/>
            <a:pathLst>
              <a:path w="6290664" h="401030">
                <a:moveTo>
                  <a:pt x="0" y="0"/>
                </a:moveTo>
                <a:lnTo>
                  <a:pt x="6290664" y="0"/>
                </a:lnTo>
                <a:lnTo>
                  <a:pt x="6290664" y="401030"/>
                </a:lnTo>
                <a:lnTo>
                  <a:pt x="0" y="401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9" name="Picture 9"/>
          <p:cNvPicPr>
            <a:picLocks noChangeAspect="1"/>
          </p:cNvPicPr>
          <p:nvPr/>
        </p:nvPicPr>
        <p:blipFill>
          <a:blip r:embed="rId9"/>
          <a:stretch>
            <a:fillRect/>
          </a:stretch>
        </p:blipFill>
        <p:spPr>
          <a:xfrm>
            <a:off x="9202423" y="1834339"/>
            <a:ext cx="7605562" cy="77035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flipV="1">
            <a:off x="-3101854" y="-4708158"/>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65537" y="2285097"/>
            <a:ext cx="8179196" cy="1419225"/>
          </a:xfrm>
          <a:prstGeom prst="rect">
            <a:avLst/>
          </a:prstGeom>
        </p:spPr>
        <p:txBody>
          <a:bodyPr lIns="0" tIns="0" rIns="0" bIns="0" rtlCol="0" anchor="t">
            <a:spAutoFit/>
          </a:bodyPr>
          <a:lstStyle/>
          <a:p>
            <a:pPr>
              <a:lnSpc>
                <a:spcPts val="9440"/>
              </a:lnSpc>
            </a:pPr>
            <a:r>
              <a:rPr lang="en-US" sz="7866">
                <a:solidFill>
                  <a:srgbClr val="FFFFFF"/>
                </a:solidFill>
                <a:latin typeface="Cooper Hewitt Bold"/>
              </a:rPr>
              <a:t>Birthday Paradox </a:t>
            </a:r>
          </a:p>
        </p:txBody>
      </p:sp>
      <p:sp>
        <p:nvSpPr>
          <p:cNvPr id="5" name="Freeform 5"/>
          <p:cNvSpPr/>
          <p:nvPr/>
        </p:nvSpPr>
        <p:spPr>
          <a:xfrm>
            <a:off x="9144000" y="5686092"/>
            <a:ext cx="12104288" cy="8412480"/>
          </a:xfrm>
          <a:custGeom>
            <a:avLst/>
            <a:gdLst/>
            <a:ahLst/>
            <a:cxnLst/>
            <a:rect l="l" t="t" r="r" b="b"/>
            <a:pathLst>
              <a:path w="12104288" h="8412480">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14663544" y="527682"/>
            <a:ext cx="3004965" cy="4355022"/>
          </a:xfrm>
          <a:custGeom>
            <a:avLst/>
            <a:gdLst/>
            <a:ahLst/>
            <a:cxnLst/>
            <a:rect l="l" t="t" r="r" b="b"/>
            <a:pathLst>
              <a:path w="3004965" h="4355022">
                <a:moveTo>
                  <a:pt x="3004964" y="4355021"/>
                </a:moveTo>
                <a:lnTo>
                  <a:pt x="0" y="4355021"/>
                </a:lnTo>
                <a:lnTo>
                  <a:pt x="0" y="0"/>
                </a:lnTo>
                <a:lnTo>
                  <a:pt x="3004964" y="0"/>
                </a:lnTo>
                <a:lnTo>
                  <a:pt x="3004964" y="435502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906917" y="4985190"/>
            <a:ext cx="6491139" cy="3796031"/>
          </a:xfrm>
          <a:prstGeom prst="rect">
            <a:avLst/>
          </a:prstGeom>
        </p:spPr>
        <p:txBody>
          <a:bodyPr lIns="0" tIns="0" rIns="0" bIns="0" rtlCol="0" anchor="t">
            <a:spAutoFit/>
          </a:bodyPr>
          <a:lstStyle/>
          <a:p>
            <a:pPr algn="just">
              <a:lnSpc>
                <a:spcPts val="6019"/>
              </a:lnSpc>
              <a:spcBef>
                <a:spcPct val="0"/>
              </a:spcBef>
            </a:pPr>
            <a:r>
              <a:rPr lang="en-US" sz="4299">
                <a:solidFill>
                  <a:srgbClr val="FFFFFF"/>
                </a:solidFill>
                <a:latin typeface="Roboto"/>
              </a:rPr>
              <a:t>Nếu bạn tập hợp 20-30 người trong 1 phòng thì tỉ lệ hai người có cùng ngày sinh nhật sẽ tăng lên nhanh chóng. </a:t>
            </a:r>
          </a:p>
        </p:txBody>
      </p:sp>
      <p:sp>
        <p:nvSpPr>
          <p:cNvPr id="8" name="Freeform 8"/>
          <p:cNvSpPr/>
          <p:nvPr/>
        </p:nvSpPr>
        <p:spPr>
          <a:xfrm>
            <a:off x="1906917" y="4046399"/>
            <a:ext cx="6290664" cy="401030"/>
          </a:xfrm>
          <a:custGeom>
            <a:avLst/>
            <a:gdLst/>
            <a:ahLst/>
            <a:cxnLst/>
            <a:rect l="l" t="t" r="r" b="b"/>
            <a:pathLst>
              <a:path w="6290664" h="401030">
                <a:moveTo>
                  <a:pt x="0" y="0"/>
                </a:moveTo>
                <a:lnTo>
                  <a:pt x="6290664" y="0"/>
                </a:lnTo>
                <a:lnTo>
                  <a:pt x="6290664" y="401030"/>
                </a:lnTo>
                <a:lnTo>
                  <a:pt x="0" y="401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9" name="Picture 9"/>
          <p:cNvPicPr>
            <a:picLocks noChangeAspect="1"/>
          </p:cNvPicPr>
          <p:nvPr/>
        </p:nvPicPr>
        <p:blipFill>
          <a:blip r:embed="rId9"/>
          <a:stretch>
            <a:fillRect/>
          </a:stretch>
        </p:blipFill>
        <p:spPr>
          <a:xfrm>
            <a:off x="9180761" y="1942466"/>
            <a:ext cx="7437991" cy="7980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flipV="1">
            <a:off x="-2960288" y="-3811572"/>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18206" y="3519079"/>
            <a:ext cx="7925794" cy="4343648"/>
          </a:xfrm>
          <a:prstGeom prst="rect">
            <a:avLst/>
          </a:prstGeom>
        </p:spPr>
        <p:txBody>
          <a:bodyPr lIns="0" tIns="0" rIns="0" bIns="0" rtlCol="0" anchor="t">
            <a:spAutoFit/>
          </a:bodyPr>
          <a:lstStyle/>
          <a:p>
            <a:pPr>
              <a:lnSpc>
                <a:spcPts val="5546"/>
              </a:lnSpc>
            </a:pPr>
            <a:r>
              <a:rPr lang="en-US" sz="4622">
                <a:solidFill>
                  <a:srgbClr val="FFFFFF"/>
                </a:solidFill>
                <a:latin typeface="Cooper Hewitt Bold"/>
              </a:rPr>
              <a:t>Căn bậc hai của N các vật được chọn ngẫu nhiên  để có 50% xảy ra va chạm</a:t>
            </a:r>
          </a:p>
          <a:p>
            <a:pPr>
              <a:lnSpc>
                <a:spcPts val="5546"/>
              </a:lnSpc>
            </a:pPr>
            <a:endParaRPr lang="en-US" sz="4622">
              <a:solidFill>
                <a:srgbClr val="FFFFFF"/>
              </a:solidFill>
              <a:latin typeface="Cooper Hewitt Bold"/>
            </a:endParaRPr>
          </a:p>
          <a:p>
            <a:pPr>
              <a:lnSpc>
                <a:spcPts val="5546"/>
              </a:lnSpc>
            </a:pPr>
            <a:r>
              <a:rPr lang="en-US" sz="4622">
                <a:solidFill>
                  <a:srgbClr val="FFFFFF"/>
                </a:solidFill>
                <a:latin typeface="Cooper Hewitt Bold"/>
              </a:rPr>
              <a:t>N: khả năng khác nhau của 1 sự kiện</a:t>
            </a:r>
          </a:p>
        </p:txBody>
      </p:sp>
      <p:sp>
        <p:nvSpPr>
          <p:cNvPr id="5" name="Freeform 5"/>
          <p:cNvSpPr/>
          <p:nvPr/>
        </p:nvSpPr>
        <p:spPr>
          <a:xfrm>
            <a:off x="9144000" y="5686092"/>
            <a:ext cx="12104288" cy="8412480"/>
          </a:xfrm>
          <a:custGeom>
            <a:avLst/>
            <a:gdLst/>
            <a:ahLst/>
            <a:cxnLst/>
            <a:rect l="l" t="t" r="r" b="b"/>
            <a:pathLst>
              <a:path w="12104288" h="8412480">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14663544" y="527682"/>
            <a:ext cx="3004965" cy="4355022"/>
          </a:xfrm>
          <a:custGeom>
            <a:avLst/>
            <a:gdLst/>
            <a:ahLst/>
            <a:cxnLst/>
            <a:rect l="l" t="t" r="r" b="b"/>
            <a:pathLst>
              <a:path w="3004965" h="4355022">
                <a:moveTo>
                  <a:pt x="3004964" y="4355021"/>
                </a:moveTo>
                <a:lnTo>
                  <a:pt x="0" y="4355021"/>
                </a:lnTo>
                <a:lnTo>
                  <a:pt x="0" y="0"/>
                </a:lnTo>
                <a:lnTo>
                  <a:pt x="3004964" y="0"/>
                </a:lnTo>
                <a:lnTo>
                  <a:pt x="3004964" y="4355021"/>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7" name="Picture 7"/>
          <p:cNvPicPr>
            <a:picLocks noChangeAspect="1"/>
          </p:cNvPicPr>
          <p:nvPr/>
        </p:nvPicPr>
        <p:blipFill>
          <a:blip r:embed="rId7"/>
          <a:stretch>
            <a:fillRect/>
          </a:stretch>
        </p:blipFill>
        <p:spPr>
          <a:xfrm>
            <a:off x="8176406" y="1473987"/>
            <a:ext cx="9056382" cy="7780486"/>
          </a:xfrm>
          <a:prstGeom prst="rect">
            <a:avLst/>
          </a:prstGeom>
        </p:spPr>
      </p:pic>
      <p:sp>
        <p:nvSpPr>
          <p:cNvPr id="8" name="TextBox 8"/>
          <p:cNvSpPr txBox="1"/>
          <p:nvPr/>
        </p:nvSpPr>
        <p:spPr>
          <a:xfrm>
            <a:off x="11034982" y="4104942"/>
            <a:ext cx="4716959" cy="2724150"/>
          </a:xfrm>
          <a:prstGeom prst="rect">
            <a:avLst/>
          </a:prstGeom>
        </p:spPr>
        <p:txBody>
          <a:bodyPr lIns="0" tIns="0" rIns="0" bIns="0" rtlCol="0" anchor="t">
            <a:spAutoFit/>
          </a:bodyPr>
          <a:lstStyle/>
          <a:p>
            <a:pPr>
              <a:lnSpc>
                <a:spcPts val="18000"/>
              </a:lnSpc>
            </a:pPr>
            <a:r>
              <a:rPr lang="en-US" sz="15000">
                <a:solidFill>
                  <a:srgbClr val="FFFFFF"/>
                </a:solidFill>
                <a:latin typeface="Cooper Hewitt Bold"/>
              </a:rPr>
              <a:t>50%</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flipV="1">
            <a:off x="-3101854" y="-4708158"/>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65537" y="2285097"/>
            <a:ext cx="8179196" cy="1419225"/>
          </a:xfrm>
          <a:prstGeom prst="rect">
            <a:avLst/>
          </a:prstGeom>
        </p:spPr>
        <p:txBody>
          <a:bodyPr lIns="0" tIns="0" rIns="0" bIns="0" rtlCol="0" anchor="t">
            <a:spAutoFit/>
          </a:bodyPr>
          <a:lstStyle/>
          <a:p>
            <a:pPr>
              <a:lnSpc>
                <a:spcPts val="9440"/>
              </a:lnSpc>
            </a:pPr>
            <a:r>
              <a:rPr lang="en-US" sz="7866">
                <a:solidFill>
                  <a:srgbClr val="FFFFFF"/>
                </a:solidFill>
                <a:latin typeface="Cooper Hewitt Bold"/>
              </a:rPr>
              <a:t>Birthday Paradox </a:t>
            </a:r>
          </a:p>
        </p:txBody>
      </p:sp>
      <p:sp>
        <p:nvSpPr>
          <p:cNvPr id="5" name="Freeform 5"/>
          <p:cNvSpPr/>
          <p:nvPr/>
        </p:nvSpPr>
        <p:spPr>
          <a:xfrm>
            <a:off x="9144000" y="5686092"/>
            <a:ext cx="12104288" cy="8412480"/>
          </a:xfrm>
          <a:custGeom>
            <a:avLst/>
            <a:gdLst/>
            <a:ahLst/>
            <a:cxnLst/>
            <a:rect l="l" t="t" r="r" b="b"/>
            <a:pathLst>
              <a:path w="12104288" h="8412480">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flipV="1">
            <a:off x="14663544" y="527682"/>
            <a:ext cx="3004965" cy="4355022"/>
          </a:xfrm>
          <a:custGeom>
            <a:avLst/>
            <a:gdLst/>
            <a:ahLst/>
            <a:cxnLst/>
            <a:rect l="l" t="t" r="r" b="b"/>
            <a:pathLst>
              <a:path w="3004965" h="4355022">
                <a:moveTo>
                  <a:pt x="3004964" y="4355021"/>
                </a:moveTo>
                <a:lnTo>
                  <a:pt x="0" y="4355021"/>
                </a:lnTo>
                <a:lnTo>
                  <a:pt x="0" y="0"/>
                </a:lnTo>
                <a:lnTo>
                  <a:pt x="3004964" y="0"/>
                </a:lnTo>
                <a:lnTo>
                  <a:pt x="3004964" y="435502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26428" y="4787453"/>
            <a:ext cx="8251641" cy="4558031"/>
          </a:xfrm>
          <a:prstGeom prst="rect">
            <a:avLst/>
          </a:prstGeom>
        </p:spPr>
        <p:txBody>
          <a:bodyPr lIns="0" tIns="0" rIns="0" bIns="0" rtlCol="0" anchor="t">
            <a:spAutoFit/>
          </a:bodyPr>
          <a:lstStyle/>
          <a:p>
            <a:pPr algn="just">
              <a:lnSpc>
                <a:spcPts val="6019"/>
              </a:lnSpc>
            </a:pPr>
            <a:r>
              <a:rPr lang="en-US" sz="4299">
                <a:solidFill>
                  <a:srgbClr val="FFFFFF"/>
                </a:solidFill>
                <a:latin typeface="Roboto"/>
              </a:rPr>
              <a:t>Có 365 khả năng khác nhau về ngày sinh nhật</a:t>
            </a:r>
          </a:p>
          <a:p>
            <a:pPr algn="just">
              <a:lnSpc>
                <a:spcPts val="6019"/>
              </a:lnSpc>
              <a:spcBef>
                <a:spcPct val="0"/>
              </a:spcBef>
            </a:pPr>
            <a:r>
              <a:rPr lang="en-US" sz="4299">
                <a:solidFill>
                  <a:srgbClr val="FFFFFF"/>
                </a:solidFill>
                <a:latin typeface="Roboto"/>
              </a:rPr>
              <a:t>Căn bậc 2 của 365 tức là khoảng 23 người được chọn ngẫu nhiên để có 50% cơ hội cho 2 người có cùng ngày sinh nhật</a:t>
            </a:r>
          </a:p>
        </p:txBody>
      </p:sp>
      <p:sp>
        <p:nvSpPr>
          <p:cNvPr id="8" name="Freeform 8"/>
          <p:cNvSpPr/>
          <p:nvPr/>
        </p:nvSpPr>
        <p:spPr>
          <a:xfrm>
            <a:off x="1906917" y="4046399"/>
            <a:ext cx="6290664" cy="401030"/>
          </a:xfrm>
          <a:custGeom>
            <a:avLst/>
            <a:gdLst/>
            <a:ahLst/>
            <a:cxnLst/>
            <a:rect l="l" t="t" r="r" b="b"/>
            <a:pathLst>
              <a:path w="6290664" h="401030">
                <a:moveTo>
                  <a:pt x="0" y="0"/>
                </a:moveTo>
                <a:lnTo>
                  <a:pt x="6290664" y="0"/>
                </a:lnTo>
                <a:lnTo>
                  <a:pt x="6290664" y="401030"/>
                </a:lnTo>
                <a:lnTo>
                  <a:pt x="0" y="401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9" name="Picture 9"/>
          <p:cNvPicPr>
            <a:picLocks noChangeAspect="1"/>
          </p:cNvPicPr>
          <p:nvPr/>
        </p:nvPicPr>
        <p:blipFill>
          <a:blip r:embed="rId9"/>
          <a:stretch>
            <a:fillRect/>
          </a:stretch>
        </p:blipFill>
        <p:spPr>
          <a:xfrm>
            <a:off x="9180761" y="1942466"/>
            <a:ext cx="7437991" cy="7980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518" b="-10000"/>
            </a:stretch>
          </a:blipFill>
        </p:spPr>
      </p:sp>
      <p:sp>
        <p:nvSpPr>
          <p:cNvPr id="3" name="Freeform 3"/>
          <p:cNvSpPr/>
          <p:nvPr/>
        </p:nvSpPr>
        <p:spPr>
          <a:xfrm>
            <a:off x="3624456" y="1862104"/>
            <a:ext cx="11912659" cy="6562792"/>
          </a:xfrm>
          <a:custGeom>
            <a:avLst/>
            <a:gdLst/>
            <a:ahLst/>
            <a:cxnLst/>
            <a:rect l="l" t="t" r="r" b="b"/>
            <a:pathLst>
              <a:path w="11912659" h="6562792">
                <a:moveTo>
                  <a:pt x="0" y="0"/>
                </a:moveTo>
                <a:lnTo>
                  <a:pt x="11912660" y="0"/>
                </a:lnTo>
                <a:lnTo>
                  <a:pt x="11912660" y="6562792"/>
                </a:lnTo>
                <a:lnTo>
                  <a:pt x="0" y="65627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960288" y="-3811572"/>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998668" y="4623589"/>
            <a:ext cx="6290664" cy="401030"/>
          </a:xfrm>
          <a:custGeom>
            <a:avLst/>
            <a:gdLst/>
            <a:ahLst/>
            <a:cxnLst/>
            <a:rect l="l" t="t" r="r" b="b"/>
            <a:pathLst>
              <a:path w="6290664" h="401030">
                <a:moveTo>
                  <a:pt x="0" y="0"/>
                </a:moveTo>
                <a:lnTo>
                  <a:pt x="6290664" y="0"/>
                </a:lnTo>
                <a:lnTo>
                  <a:pt x="6290664" y="401030"/>
                </a:lnTo>
                <a:lnTo>
                  <a:pt x="0" y="401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5246171" y="5295599"/>
            <a:ext cx="8622506" cy="2348331"/>
          </a:xfrm>
          <a:prstGeom prst="rect">
            <a:avLst/>
          </a:prstGeom>
        </p:spPr>
        <p:txBody>
          <a:bodyPr lIns="0" tIns="0" rIns="0" bIns="0" rtlCol="0" anchor="t">
            <a:spAutoFit/>
          </a:bodyPr>
          <a:lstStyle/>
          <a:p>
            <a:pPr algn="just">
              <a:lnSpc>
                <a:spcPts val="4652"/>
              </a:lnSpc>
            </a:pPr>
            <a:r>
              <a:rPr lang="en-US" sz="3323">
                <a:solidFill>
                  <a:srgbClr val="FFFFFF"/>
                </a:solidFill>
                <a:latin typeface="Roboto"/>
              </a:rPr>
              <a:t>1 giá trị băm 128 bit thì có 2^128 khả năng khác nhau. </a:t>
            </a:r>
          </a:p>
          <a:p>
            <a:pPr algn="just">
              <a:lnSpc>
                <a:spcPts val="4652"/>
              </a:lnSpc>
              <a:spcBef>
                <a:spcPct val="0"/>
              </a:spcBef>
            </a:pPr>
            <a:r>
              <a:rPr lang="en-US" sz="3323">
                <a:solidFill>
                  <a:srgbClr val="FFFFFF"/>
                </a:solidFill>
                <a:latin typeface="Roboto"/>
              </a:rPr>
              <a:t>Bằng cách sử dụng nghịch lý trên, có 50% cơ hội xảy ra sự trùng lặp ở lần thứ 2^64</a:t>
            </a:r>
          </a:p>
        </p:txBody>
      </p:sp>
      <p:sp>
        <p:nvSpPr>
          <p:cNvPr id="7" name="Freeform 7"/>
          <p:cNvSpPr/>
          <p:nvPr/>
        </p:nvSpPr>
        <p:spPr>
          <a:xfrm>
            <a:off x="619492" y="5404297"/>
            <a:ext cx="3004965" cy="4355022"/>
          </a:xfrm>
          <a:custGeom>
            <a:avLst/>
            <a:gdLst/>
            <a:ahLst/>
            <a:cxnLst/>
            <a:rect l="l" t="t" r="r" b="b"/>
            <a:pathLst>
              <a:path w="3004965" h="4355022">
                <a:moveTo>
                  <a:pt x="0" y="0"/>
                </a:moveTo>
                <a:lnTo>
                  <a:pt x="3004964" y="0"/>
                </a:lnTo>
                <a:lnTo>
                  <a:pt x="3004964" y="4355021"/>
                </a:lnTo>
                <a:lnTo>
                  <a:pt x="0" y="4355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9144000" y="5686092"/>
            <a:ext cx="12104288" cy="8412480"/>
          </a:xfrm>
          <a:custGeom>
            <a:avLst/>
            <a:gdLst/>
            <a:ahLst/>
            <a:cxnLst/>
            <a:rect l="l" t="t" r="r" b="b"/>
            <a:pathLst>
              <a:path w="12104288" h="8412480">
                <a:moveTo>
                  <a:pt x="0" y="0"/>
                </a:moveTo>
                <a:lnTo>
                  <a:pt x="12104288" y="0"/>
                </a:lnTo>
                <a:lnTo>
                  <a:pt x="12104288" y="8412480"/>
                </a:lnTo>
                <a:lnTo>
                  <a:pt x="0" y="8412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5482900" y="2543268"/>
            <a:ext cx="7725249" cy="2809482"/>
          </a:xfrm>
          <a:prstGeom prst="rect">
            <a:avLst/>
          </a:prstGeom>
        </p:spPr>
        <p:txBody>
          <a:bodyPr lIns="0" tIns="0" rIns="0" bIns="0" rtlCol="0" anchor="t">
            <a:spAutoFit/>
          </a:bodyPr>
          <a:lstStyle/>
          <a:p>
            <a:pPr algn="ctr">
              <a:lnSpc>
                <a:spcPts val="6976"/>
              </a:lnSpc>
            </a:pPr>
            <a:r>
              <a:rPr lang="en-US" sz="5813" spc="-116">
                <a:solidFill>
                  <a:srgbClr val="FFFFFF"/>
                </a:solidFill>
                <a:latin typeface="Cooper Hewitt Bold"/>
              </a:rPr>
              <a:t>Collision Resistant</a:t>
            </a:r>
          </a:p>
          <a:p>
            <a:pPr algn="ctr">
              <a:lnSpc>
                <a:spcPts val="6976"/>
              </a:lnSpc>
            </a:pPr>
            <a:r>
              <a:rPr lang="en-US" sz="5813" spc="-116">
                <a:solidFill>
                  <a:srgbClr val="FFFFFF"/>
                </a:solidFill>
                <a:latin typeface="Cooper Hewitt Bold"/>
              </a:rPr>
              <a:t>(Chống va chạm)</a:t>
            </a:r>
          </a:p>
          <a:p>
            <a:pPr algn="ctr">
              <a:lnSpc>
                <a:spcPts val="6976"/>
              </a:lnSpc>
            </a:pPr>
            <a:endParaRPr lang="en-US" sz="5813" spc="-116">
              <a:solidFill>
                <a:srgbClr val="FFFFFF"/>
              </a:solidFill>
              <a:latin typeface="Cooper Hewitt Bold"/>
            </a:endParaRPr>
          </a:p>
        </p:txBody>
      </p:sp>
      <p:sp>
        <p:nvSpPr>
          <p:cNvPr id="10" name="Freeform 10"/>
          <p:cNvSpPr/>
          <p:nvPr/>
        </p:nvSpPr>
        <p:spPr>
          <a:xfrm flipH="1">
            <a:off x="14462490" y="6722185"/>
            <a:ext cx="1467307" cy="1283227"/>
          </a:xfrm>
          <a:custGeom>
            <a:avLst/>
            <a:gdLst/>
            <a:ahLst/>
            <a:cxnLst/>
            <a:rect l="l" t="t" r="r" b="b"/>
            <a:pathLst>
              <a:path w="1467307" h="1283227">
                <a:moveTo>
                  <a:pt x="1467308" y="0"/>
                </a:moveTo>
                <a:lnTo>
                  <a:pt x="0" y="0"/>
                </a:lnTo>
                <a:lnTo>
                  <a:pt x="0" y="1283227"/>
                </a:lnTo>
                <a:lnTo>
                  <a:pt x="1467308" y="1283227"/>
                </a:lnTo>
                <a:lnTo>
                  <a:pt x="1467308"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3321519" y="2705193"/>
            <a:ext cx="1467307" cy="1283227"/>
          </a:xfrm>
          <a:custGeom>
            <a:avLst/>
            <a:gdLst/>
            <a:ahLst/>
            <a:cxnLst/>
            <a:rect l="l" t="t" r="r" b="b"/>
            <a:pathLst>
              <a:path w="1467307" h="1283227">
                <a:moveTo>
                  <a:pt x="0" y="0"/>
                </a:moveTo>
                <a:lnTo>
                  <a:pt x="1467307" y="0"/>
                </a:lnTo>
                <a:lnTo>
                  <a:pt x="1467307" y="1283227"/>
                </a:lnTo>
                <a:lnTo>
                  <a:pt x="0" y="12832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flipH="1" flipV="1">
            <a:off x="14663544" y="527682"/>
            <a:ext cx="3004965" cy="4355022"/>
          </a:xfrm>
          <a:custGeom>
            <a:avLst/>
            <a:gdLst/>
            <a:ahLst/>
            <a:cxnLst/>
            <a:rect l="l" t="t" r="r" b="b"/>
            <a:pathLst>
              <a:path w="3004965" h="4355022">
                <a:moveTo>
                  <a:pt x="3004964" y="4355021"/>
                </a:moveTo>
                <a:lnTo>
                  <a:pt x="0" y="4355021"/>
                </a:lnTo>
                <a:lnTo>
                  <a:pt x="0" y="0"/>
                </a:lnTo>
                <a:lnTo>
                  <a:pt x="3004964" y="0"/>
                </a:lnTo>
                <a:lnTo>
                  <a:pt x="3004964" y="4355021"/>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flipV="1">
            <a:off x="-2960288" y="-3811572"/>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113882" y="6606273"/>
            <a:ext cx="12104288" cy="8412480"/>
          </a:xfrm>
          <a:custGeom>
            <a:avLst/>
            <a:gdLst/>
            <a:ahLst/>
            <a:cxnLst/>
            <a:rect l="l" t="t" r="r" b="b"/>
            <a:pathLst>
              <a:path w="12104288" h="8412480">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5" name="Picture 5"/>
          <p:cNvPicPr>
            <a:picLocks noChangeAspect="1"/>
          </p:cNvPicPr>
          <p:nvPr/>
        </p:nvPicPr>
        <p:blipFill>
          <a:blip r:embed="rId5"/>
          <a:stretch>
            <a:fillRect/>
          </a:stretch>
        </p:blipFill>
        <p:spPr>
          <a:xfrm>
            <a:off x="1649664" y="2260150"/>
            <a:ext cx="7599929" cy="6220877"/>
          </a:xfrm>
          <a:prstGeom prst="rect">
            <a:avLst/>
          </a:prstGeom>
        </p:spPr>
      </p:pic>
      <p:sp>
        <p:nvSpPr>
          <p:cNvPr id="6" name="TextBox 6"/>
          <p:cNvSpPr txBox="1"/>
          <p:nvPr/>
        </p:nvSpPr>
        <p:spPr>
          <a:xfrm>
            <a:off x="8804403" y="1771510"/>
            <a:ext cx="7849547" cy="2714625"/>
          </a:xfrm>
          <a:prstGeom prst="rect">
            <a:avLst/>
          </a:prstGeom>
        </p:spPr>
        <p:txBody>
          <a:bodyPr lIns="0" tIns="0" rIns="0" bIns="0" rtlCol="0" anchor="t">
            <a:spAutoFit/>
          </a:bodyPr>
          <a:lstStyle/>
          <a:p>
            <a:pPr>
              <a:lnSpc>
                <a:spcPts val="6720"/>
              </a:lnSpc>
            </a:pPr>
            <a:r>
              <a:rPr lang="en-US" sz="5600" spc="-112">
                <a:solidFill>
                  <a:srgbClr val="FFFFFF"/>
                </a:solidFill>
                <a:latin typeface="Cooper Hewitt Bold"/>
              </a:rPr>
              <a:t>Collision Resistant</a:t>
            </a:r>
          </a:p>
          <a:p>
            <a:pPr>
              <a:lnSpc>
                <a:spcPts val="6720"/>
              </a:lnSpc>
            </a:pPr>
            <a:r>
              <a:rPr lang="en-US" sz="5600" spc="-112">
                <a:solidFill>
                  <a:srgbClr val="FFFFFF"/>
                </a:solidFill>
                <a:latin typeface="Cooper Hewitt Bold"/>
              </a:rPr>
              <a:t>(Chống va chạm)</a:t>
            </a:r>
          </a:p>
          <a:p>
            <a:pPr>
              <a:lnSpc>
                <a:spcPts val="6720"/>
              </a:lnSpc>
            </a:pPr>
            <a:endParaRPr lang="en-US" sz="5600" spc="-112">
              <a:solidFill>
                <a:srgbClr val="FFFFFF"/>
              </a:solidFill>
              <a:latin typeface="Cooper Hewitt Bold"/>
            </a:endParaRPr>
          </a:p>
        </p:txBody>
      </p:sp>
      <p:sp>
        <p:nvSpPr>
          <p:cNvPr id="7" name="Freeform 7"/>
          <p:cNvSpPr/>
          <p:nvPr/>
        </p:nvSpPr>
        <p:spPr>
          <a:xfrm flipH="1" flipV="1">
            <a:off x="14663544" y="527682"/>
            <a:ext cx="3004965" cy="4355022"/>
          </a:xfrm>
          <a:custGeom>
            <a:avLst/>
            <a:gdLst/>
            <a:ahLst/>
            <a:cxnLst/>
            <a:rect l="l" t="t" r="r" b="b"/>
            <a:pathLst>
              <a:path w="3004965" h="4355022">
                <a:moveTo>
                  <a:pt x="3004964" y="4355021"/>
                </a:moveTo>
                <a:lnTo>
                  <a:pt x="0" y="4355021"/>
                </a:lnTo>
                <a:lnTo>
                  <a:pt x="0" y="0"/>
                </a:lnTo>
                <a:lnTo>
                  <a:pt x="3004964" y="0"/>
                </a:lnTo>
                <a:lnTo>
                  <a:pt x="3004964" y="4355021"/>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19492" y="5404297"/>
            <a:ext cx="3004965" cy="4355022"/>
          </a:xfrm>
          <a:custGeom>
            <a:avLst/>
            <a:gdLst/>
            <a:ahLst/>
            <a:cxnLst/>
            <a:rect l="l" t="t" r="r" b="b"/>
            <a:pathLst>
              <a:path w="3004965" h="4355022">
                <a:moveTo>
                  <a:pt x="0" y="0"/>
                </a:moveTo>
                <a:lnTo>
                  <a:pt x="3004964" y="0"/>
                </a:lnTo>
                <a:lnTo>
                  <a:pt x="3004964" y="4355021"/>
                </a:lnTo>
                <a:lnTo>
                  <a:pt x="0" y="4355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8128340" y="4806503"/>
            <a:ext cx="8037686" cy="5314315"/>
          </a:xfrm>
          <a:prstGeom prst="rect">
            <a:avLst/>
          </a:prstGeom>
        </p:spPr>
        <p:txBody>
          <a:bodyPr lIns="0" tIns="0" rIns="0" bIns="0" rtlCol="0" anchor="t">
            <a:spAutoFit/>
          </a:bodyPr>
          <a:lstStyle/>
          <a:p>
            <a:pPr algn="just">
              <a:lnSpc>
                <a:spcPts val="4479"/>
              </a:lnSpc>
            </a:pPr>
            <a:r>
              <a:rPr lang="en-US" sz="3199">
                <a:solidFill>
                  <a:srgbClr val="FFFFFF"/>
                </a:solidFill>
                <a:latin typeface="Roboto"/>
              </a:rPr>
              <a:t>Số lượng thử nghiệm tăng lên, xác suất phát hiện ra va chạm trong hàm băm cũng tăng lên. </a:t>
            </a:r>
          </a:p>
          <a:p>
            <a:pPr algn="just">
              <a:lnSpc>
                <a:spcPts val="4479"/>
              </a:lnSpc>
            </a:pPr>
            <a:r>
              <a:rPr lang="en-US" sz="3199">
                <a:solidFill>
                  <a:srgbClr val="FFFFFF"/>
                </a:solidFill>
                <a:latin typeface="Roboto"/>
              </a:rPr>
              <a:t>Vì vậy, không có hàm băm nào có thể đảm bảo rằng việc giá trị output của nó sẽ không bị trùng với giá trị băm của 1 hàm băm khác, tuy nhiên tốn rất nhiều thời gian để sự va chạm này xảy ra.</a:t>
            </a:r>
          </a:p>
          <a:p>
            <a:pPr algn="just">
              <a:lnSpc>
                <a:spcPts val="3499"/>
              </a:lnSpc>
            </a:pPr>
            <a:endParaRPr lang="en-US" sz="3199">
              <a:solidFill>
                <a:srgbClr val="FFFFFF"/>
              </a:solidFill>
              <a:latin typeface="Roboto"/>
            </a:endParaRPr>
          </a:p>
          <a:p>
            <a:pPr algn="just">
              <a:lnSpc>
                <a:spcPts val="2940"/>
              </a:lnSpc>
              <a:spcBef>
                <a:spcPct val="0"/>
              </a:spcBef>
            </a:pPr>
            <a:endParaRPr lang="en-US" sz="3199">
              <a:solidFill>
                <a:srgbClr val="FFFFFF"/>
              </a:solidFill>
              <a:latin typeface="Roboto"/>
            </a:endParaRPr>
          </a:p>
        </p:txBody>
      </p:sp>
      <p:sp>
        <p:nvSpPr>
          <p:cNvPr id="10" name="Freeform 10"/>
          <p:cNvSpPr/>
          <p:nvPr/>
        </p:nvSpPr>
        <p:spPr>
          <a:xfrm>
            <a:off x="8372880" y="3895221"/>
            <a:ext cx="6290664" cy="401030"/>
          </a:xfrm>
          <a:custGeom>
            <a:avLst/>
            <a:gdLst/>
            <a:ahLst/>
            <a:cxnLst/>
            <a:rect l="l" t="t" r="r" b="b"/>
            <a:pathLst>
              <a:path w="6290664" h="401030">
                <a:moveTo>
                  <a:pt x="0" y="0"/>
                </a:moveTo>
                <a:lnTo>
                  <a:pt x="6290664" y="0"/>
                </a:lnTo>
                <a:lnTo>
                  <a:pt x="6290664" y="401030"/>
                </a:lnTo>
                <a:lnTo>
                  <a:pt x="0" y="4010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055" r="-63115" b="-47059"/>
            </a:stretch>
          </a:blipFill>
        </p:spPr>
      </p:sp>
      <p:sp>
        <p:nvSpPr>
          <p:cNvPr id="3" name="TextBox 3"/>
          <p:cNvSpPr txBox="1"/>
          <p:nvPr/>
        </p:nvSpPr>
        <p:spPr>
          <a:xfrm>
            <a:off x="8430156" y="1439002"/>
            <a:ext cx="6580405" cy="1085917"/>
          </a:xfrm>
          <a:prstGeom prst="rect">
            <a:avLst/>
          </a:prstGeom>
        </p:spPr>
        <p:txBody>
          <a:bodyPr lIns="0" tIns="0" rIns="0" bIns="0" rtlCol="0" anchor="t">
            <a:spAutoFit/>
          </a:bodyPr>
          <a:lstStyle/>
          <a:p>
            <a:pPr algn="just">
              <a:lnSpc>
                <a:spcPts val="8483"/>
              </a:lnSpc>
            </a:pPr>
            <a:r>
              <a:rPr lang="en-US" sz="7507">
                <a:solidFill>
                  <a:srgbClr val="FFFFFF"/>
                </a:solidFill>
                <a:latin typeface="Open Sauce Heavy"/>
              </a:rPr>
              <a:t>MD5</a:t>
            </a:r>
          </a:p>
        </p:txBody>
      </p:sp>
      <p:sp>
        <p:nvSpPr>
          <p:cNvPr id="4" name="TextBox 4"/>
          <p:cNvSpPr txBox="1"/>
          <p:nvPr/>
        </p:nvSpPr>
        <p:spPr>
          <a:xfrm>
            <a:off x="7764547" y="2916858"/>
            <a:ext cx="9777976" cy="6684822"/>
          </a:xfrm>
          <a:prstGeom prst="rect">
            <a:avLst/>
          </a:prstGeom>
        </p:spPr>
        <p:txBody>
          <a:bodyPr lIns="0" tIns="0" rIns="0" bIns="0" rtlCol="0" anchor="t">
            <a:spAutoFit/>
          </a:bodyPr>
          <a:lstStyle/>
          <a:p>
            <a:pPr marL="743351" lvl="1" indent="-371675" algn="just">
              <a:lnSpc>
                <a:spcPts val="4820"/>
              </a:lnSpc>
              <a:buFont typeface="Arial"/>
              <a:buChar char="•"/>
            </a:pPr>
            <a:r>
              <a:rPr lang="en-US" sz="3443">
                <a:solidFill>
                  <a:srgbClr val="FFFFFF"/>
                </a:solidFill>
                <a:latin typeface="Open Sans Bold"/>
              </a:rPr>
              <a:t>Năm 2004: Các nhà nghiên cứu Wang và Yu công bố một phương pháp để tạo ra đụng độ băm với MD5. Họ chứng minh rằng có thể tạo ra hai đầu vào khác nhau sinh ra cùng một giá trị băm MD5.</a:t>
            </a:r>
          </a:p>
          <a:p>
            <a:pPr marL="743351" lvl="1" indent="-371675" algn="just">
              <a:lnSpc>
                <a:spcPts val="4820"/>
              </a:lnSpc>
              <a:buFont typeface="Arial"/>
              <a:buChar char="•"/>
            </a:pPr>
            <a:r>
              <a:rPr lang="en-US" sz="3443">
                <a:solidFill>
                  <a:srgbClr val="FFFFFF"/>
                </a:solidFill>
                <a:latin typeface="Open Sans Bold"/>
              </a:rPr>
              <a:t>Hậu quả: Phát hiện này chứng tỏ MD5 không còn an toàn cho các ứng dụng yêu cầu độ bảo mật cao, dẫn đến việc nó dần bị loại bỏ và thay thế bởi các hàm băm mạnh mẽ hơn.</a:t>
            </a:r>
          </a:p>
          <a:p>
            <a:pPr algn="just">
              <a:lnSpc>
                <a:spcPts val="4820"/>
              </a:lnSpc>
            </a:pPr>
            <a:endParaRPr lang="en-US" sz="3443">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223C"/>
        </a:solidFill>
        <a:effectLst/>
      </p:bgPr>
    </p:bg>
    <p:spTree>
      <p:nvGrpSpPr>
        <p:cNvPr id="1" name=""/>
        <p:cNvGrpSpPr/>
        <p:nvPr/>
      </p:nvGrpSpPr>
      <p:grpSpPr>
        <a:xfrm>
          <a:off x="0" y="0"/>
          <a:ext cx="0" cy="0"/>
          <a:chOff x="0" y="0"/>
          <a:chExt cx="0" cy="0"/>
        </a:xfrm>
      </p:grpSpPr>
      <p:grpSp>
        <p:nvGrpSpPr>
          <p:cNvPr id="2" name="Group 2"/>
          <p:cNvGrpSpPr/>
          <p:nvPr/>
        </p:nvGrpSpPr>
        <p:grpSpPr>
          <a:xfrm>
            <a:off x="10557035" y="0"/>
            <a:ext cx="7730965" cy="10287000"/>
            <a:chOff x="0" y="0"/>
            <a:chExt cx="10307953" cy="13716000"/>
          </a:xfrm>
        </p:grpSpPr>
        <p:pic>
          <p:nvPicPr>
            <p:cNvPr id="3" name="Picture 3"/>
            <p:cNvPicPr>
              <a:picLocks noChangeAspect="1"/>
            </p:cNvPicPr>
            <p:nvPr/>
          </p:nvPicPr>
          <p:blipFill>
            <a:blip r:embed="rId2"/>
            <a:srcRect l="28863" r="28863"/>
            <a:stretch>
              <a:fillRect/>
            </a:stretch>
          </p:blipFill>
          <p:spPr>
            <a:xfrm>
              <a:off x="0" y="0"/>
              <a:ext cx="10307953" cy="13716000"/>
            </a:xfrm>
            <a:prstGeom prst="rect">
              <a:avLst/>
            </a:prstGeom>
          </p:spPr>
        </p:pic>
      </p:grpSp>
      <p:sp>
        <p:nvSpPr>
          <p:cNvPr id="4" name="TextBox 4"/>
          <p:cNvSpPr txBox="1"/>
          <p:nvPr/>
        </p:nvSpPr>
        <p:spPr>
          <a:xfrm>
            <a:off x="1028700" y="1028700"/>
            <a:ext cx="9948386" cy="5229225"/>
          </a:xfrm>
          <a:prstGeom prst="rect">
            <a:avLst/>
          </a:prstGeom>
        </p:spPr>
        <p:txBody>
          <a:bodyPr lIns="0" tIns="0" rIns="0" bIns="0" rtlCol="0" anchor="t">
            <a:spAutoFit/>
          </a:bodyPr>
          <a:lstStyle/>
          <a:p>
            <a:pPr marL="0" lvl="0" indent="0">
              <a:lnSpc>
                <a:spcPts val="13751"/>
              </a:lnSpc>
            </a:pPr>
            <a:r>
              <a:rPr lang="en-US" sz="11459">
                <a:solidFill>
                  <a:srgbClr val="FFFFFF"/>
                </a:solidFill>
                <a:latin typeface="Literata"/>
              </a:rPr>
              <a:t>CRYPTO HASH FUNCTION</a:t>
            </a:r>
          </a:p>
        </p:txBody>
      </p:sp>
      <p:sp>
        <p:nvSpPr>
          <p:cNvPr id="5" name="TextBox 5"/>
          <p:cNvSpPr txBox="1"/>
          <p:nvPr/>
        </p:nvSpPr>
        <p:spPr>
          <a:xfrm>
            <a:off x="1028700" y="6681482"/>
            <a:ext cx="8115300" cy="662940"/>
          </a:xfrm>
          <a:prstGeom prst="rect">
            <a:avLst/>
          </a:prstGeom>
        </p:spPr>
        <p:txBody>
          <a:bodyPr lIns="0" tIns="0" rIns="0" bIns="0" rtlCol="0" anchor="t">
            <a:spAutoFit/>
          </a:bodyPr>
          <a:lstStyle/>
          <a:p>
            <a:pPr marL="0" lvl="0" indent="0">
              <a:lnSpc>
                <a:spcPts val="5459"/>
              </a:lnSpc>
            </a:pPr>
            <a:r>
              <a:rPr lang="en-US" sz="3899">
                <a:solidFill>
                  <a:srgbClr val="FFFFFF"/>
                </a:solidFill>
                <a:latin typeface="Literata"/>
              </a:rPr>
              <a:t>Technology Presentation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7956759" y="2109751"/>
            <a:ext cx="9336213" cy="0"/>
          </a:xfrm>
          <a:prstGeom prst="line">
            <a:avLst/>
          </a:prstGeom>
          <a:ln w="47625" cap="flat">
            <a:solidFill>
              <a:srgbClr val="FFFFFF"/>
            </a:solidFill>
            <a:prstDash val="solid"/>
            <a:headEnd type="oval" w="lg" len="lg"/>
            <a:tailEnd type="oval" w="lg" len="lg"/>
          </a:ln>
        </p:spPr>
      </p:sp>
      <p:sp>
        <p:nvSpPr>
          <p:cNvPr id="4" name="Freeform 4"/>
          <p:cNvSpPr/>
          <p:nvPr/>
        </p:nvSpPr>
        <p:spPr>
          <a:xfrm flipH="1">
            <a:off x="1028700" y="7077972"/>
            <a:ext cx="2567222" cy="3209028"/>
          </a:xfrm>
          <a:custGeom>
            <a:avLst/>
            <a:gdLst/>
            <a:ahLst/>
            <a:cxnLst/>
            <a:rect l="l" t="t" r="r" b="b"/>
            <a:pathLst>
              <a:path w="2567222" h="3209028">
                <a:moveTo>
                  <a:pt x="2567222" y="0"/>
                </a:moveTo>
                <a:lnTo>
                  <a:pt x="0" y="0"/>
                </a:lnTo>
                <a:lnTo>
                  <a:pt x="0" y="3209028"/>
                </a:lnTo>
                <a:lnTo>
                  <a:pt x="2567222" y="3209028"/>
                </a:lnTo>
                <a:lnTo>
                  <a:pt x="256722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43439" y="2683564"/>
            <a:ext cx="6154091" cy="3684762"/>
          </a:xfrm>
          <a:custGeom>
            <a:avLst/>
            <a:gdLst/>
            <a:ahLst/>
            <a:cxnLst/>
            <a:rect l="l" t="t" r="r" b="b"/>
            <a:pathLst>
              <a:path w="6154091" h="3684762">
                <a:moveTo>
                  <a:pt x="0" y="0"/>
                </a:moveTo>
                <a:lnTo>
                  <a:pt x="6154091" y="0"/>
                </a:lnTo>
                <a:lnTo>
                  <a:pt x="6154091" y="3684763"/>
                </a:lnTo>
                <a:lnTo>
                  <a:pt x="0" y="36847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8262268" y="746723"/>
            <a:ext cx="8838490" cy="1148715"/>
          </a:xfrm>
          <a:prstGeom prst="rect">
            <a:avLst/>
          </a:prstGeom>
        </p:spPr>
        <p:txBody>
          <a:bodyPr lIns="0" tIns="0" rIns="0" bIns="0" rtlCol="0" anchor="t">
            <a:spAutoFit/>
          </a:bodyPr>
          <a:lstStyle/>
          <a:p>
            <a:pPr algn="just">
              <a:lnSpc>
                <a:spcPts val="8880"/>
              </a:lnSpc>
            </a:pPr>
            <a:r>
              <a:rPr lang="en-US" sz="8000">
                <a:solidFill>
                  <a:srgbClr val="FFFFFF"/>
                </a:solidFill>
                <a:latin typeface="DM Sans Bold"/>
              </a:rPr>
              <a:t>SHA-1</a:t>
            </a:r>
          </a:p>
        </p:txBody>
      </p:sp>
      <p:sp>
        <p:nvSpPr>
          <p:cNvPr id="7" name="TextBox 7"/>
          <p:cNvSpPr txBox="1"/>
          <p:nvPr/>
        </p:nvSpPr>
        <p:spPr>
          <a:xfrm>
            <a:off x="7956759" y="2382978"/>
            <a:ext cx="9302541" cy="7904022"/>
          </a:xfrm>
          <a:prstGeom prst="rect">
            <a:avLst/>
          </a:prstGeom>
        </p:spPr>
        <p:txBody>
          <a:bodyPr lIns="0" tIns="0" rIns="0" bIns="0" rtlCol="0" anchor="t">
            <a:spAutoFit/>
          </a:bodyPr>
          <a:lstStyle/>
          <a:p>
            <a:pPr marL="743351" lvl="1" indent="-371675" algn="just">
              <a:lnSpc>
                <a:spcPts val="4820"/>
              </a:lnSpc>
              <a:buFont typeface="Arial"/>
              <a:buChar char="•"/>
            </a:pPr>
            <a:r>
              <a:rPr lang="en-US" sz="3443">
                <a:solidFill>
                  <a:srgbClr val="FFFFFF"/>
                </a:solidFill>
                <a:latin typeface="Open Sans Bold"/>
              </a:rPr>
              <a:t>Năm 2017: Google và CWI Amsterdam công bố một "đụng độ SHA-1", nghĩa là họ đã tìm ra hai tập dữ liệu khác nhau nhưng cho ra cùng một giá trị băm SHA-1. Cuộc tấn công này được gọi là "SHAttered".</a:t>
            </a:r>
          </a:p>
          <a:p>
            <a:pPr marL="743351" lvl="1" indent="-371675" algn="just">
              <a:lnSpc>
                <a:spcPts val="4820"/>
              </a:lnSpc>
              <a:buFont typeface="Arial"/>
              <a:buChar char="•"/>
            </a:pPr>
            <a:r>
              <a:rPr lang="en-US" sz="3443">
                <a:solidFill>
                  <a:srgbClr val="FFFFFF"/>
                </a:solidFill>
                <a:latin typeface="Open Sans Bold"/>
              </a:rPr>
              <a:t>Hậu quả: Cuộc tấn công này chứng tỏ SHA-1 không còn đủ an toàn, dẫn đến việc ngừng sử dụng SHA-1 trong nhiều ứng dụng bảo mật và sự chuyển dịch sang các hàm băm an toàn hơn như SHA-256.</a:t>
            </a:r>
          </a:p>
          <a:p>
            <a:pPr algn="just">
              <a:lnSpc>
                <a:spcPts val="4820"/>
              </a:lnSpc>
            </a:pPr>
            <a:endParaRPr lang="en-US" sz="3443">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2926113" y="-4777360"/>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917265" y="-8450056"/>
            <a:ext cx="17520116" cy="175201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9332240" y="0"/>
            <a:ext cx="8955760" cy="8955760"/>
            <a:chOff x="0" y="0"/>
            <a:chExt cx="6350000" cy="6350000"/>
          </a:xfrm>
        </p:grpSpPr>
        <p:sp>
          <p:nvSpPr>
            <p:cNvPr id="7" name="Freeform 7"/>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4"/>
              <a:stretch>
                <a:fillRect l="-25046" r="-25046"/>
              </a:stretch>
            </a:blipFill>
          </p:spPr>
        </p:sp>
      </p:grpSp>
      <p:grpSp>
        <p:nvGrpSpPr>
          <p:cNvPr id="8" name="Group 8"/>
          <p:cNvGrpSpPr>
            <a:grpSpLocks noChangeAspect="1"/>
          </p:cNvGrpSpPr>
          <p:nvPr/>
        </p:nvGrpSpPr>
        <p:grpSpPr>
          <a:xfrm>
            <a:off x="8446077" y="2640449"/>
            <a:ext cx="4062386" cy="4062386"/>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id="10" name="Freeform 10"/>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114531" r="-44205" b="-72180"/>
              </a:stretch>
            </a:blipFill>
          </p:spPr>
        </p:sp>
      </p:grpSp>
      <p:sp>
        <p:nvSpPr>
          <p:cNvPr id="11" name="Freeform 11"/>
          <p:cNvSpPr/>
          <p:nvPr/>
        </p:nvSpPr>
        <p:spPr>
          <a:xfrm rot="9675324">
            <a:off x="-1523214" y="5006317"/>
            <a:ext cx="24228392" cy="8121818"/>
          </a:xfrm>
          <a:custGeom>
            <a:avLst/>
            <a:gdLst/>
            <a:ahLst/>
            <a:cxnLst/>
            <a:rect l="l" t="t" r="r" b="b"/>
            <a:pathLst>
              <a:path w="24228392" h="8121818">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t="-46918"/>
            </a:stretch>
          </a:blipFill>
        </p:spPr>
      </p:sp>
      <p:sp>
        <p:nvSpPr>
          <p:cNvPr id="12" name="TextBox 12"/>
          <p:cNvSpPr txBox="1"/>
          <p:nvPr/>
        </p:nvSpPr>
        <p:spPr>
          <a:xfrm>
            <a:off x="1028700" y="5901499"/>
            <a:ext cx="7157940" cy="1776731"/>
          </a:xfrm>
          <a:prstGeom prst="rect">
            <a:avLst/>
          </a:prstGeom>
        </p:spPr>
        <p:txBody>
          <a:bodyPr lIns="0" tIns="0" rIns="0" bIns="0" rtlCol="0" anchor="t">
            <a:spAutoFit/>
          </a:bodyPr>
          <a:lstStyle/>
          <a:p>
            <a:pPr>
              <a:lnSpc>
                <a:spcPts val="14419"/>
              </a:lnSpc>
            </a:pPr>
            <a:r>
              <a:rPr lang="en-US" sz="10299">
                <a:solidFill>
                  <a:srgbClr val="D9EAF3"/>
                </a:solidFill>
                <a:latin typeface="Roboto Condensed Bold"/>
              </a:rPr>
              <a:t>MD5</a:t>
            </a:r>
          </a:p>
        </p:txBody>
      </p:sp>
      <p:sp>
        <p:nvSpPr>
          <p:cNvPr id="13" name="TextBox 13"/>
          <p:cNvSpPr txBox="1"/>
          <p:nvPr/>
        </p:nvSpPr>
        <p:spPr>
          <a:xfrm>
            <a:off x="1028700" y="7724195"/>
            <a:ext cx="10615121" cy="1231565"/>
          </a:xfrm>
          <a:prstGeom prst="rect">
            <a:avLst/>
          </a:prstGeom>
        </p:spPr>
        <p:txBody>
          <a:bodyPr lIns="0" tIns="0" rIns="0" bIns="0" rtlCol="0" anchor="t">
            <a:spAutoFit/>
          </a:bodyPr>
          <a:lstStyle/>
          <a:p>
            <a:pPr>
              <a:lnSpc>
                <a:spcPts val="10017"/>
              </a:lnSpc>
            </a:pPr>
            <a:r>
              <a:rPr lang="en-US" sz="7155">
                <a:solidFill>
                  <a:srgbClr val="509FCB"/>
                </a:solidFill>
                <a:latin typeface="Roboto Condensed Bold"/>
              </a:rPr>
              <a:t>Message-Digest algorithm 5</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t="-46918"/>
            </a:stretch>
          </a:blipFill>
        </p:spPr>
      </p:sp>
      <p:grpSp>
        <p:nvGrpSpPr>
          <p:cNvPr id="3" name="Group 3"/>
          <p:cNvGrpSpPr>
            <a:grpSpLocks noChangeAspect="1"/>
          </p:cNvGrpSpPr>
          <p:nvPr/>
        </p:nvGrpSpPr>
        <p:grpSpPr>
          <a:xfrm>
            <a:off x="1028700" y="1660659"/>
            <a:ext cx="6965682" cy="6965682"/>
            <a:chOff x="0" y="0"/>
            <a:chExt cx="6350000" cy="6350000"/>
          </a:xfrm>
        </p:grpSpPr>
        <p:sp>
          <p:nvSpPr>
            <p:cNvPr id="4" name="Freeform 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sp>
        <p:sp>
          <p:nvSpPr>
            <p:cNvPr id="5" name="Freeform 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9053" r="-9053"/>
              </a:stretch>
            </a:blipFill>
          </p:spPr>
        </p:sp>
      </p:grpSp>
      <p:sp>
        <p:nvSpPr>
          <p:cNvPr id="6" name="Freeform 6"/>
          <p:cNvSpPr/>
          <p:nvPr/>
        </p:nvSpPr>
        <p:spPr>
          <a:xfrm rot="8803574">
            <a:off x="-3229007" y="4942016"/>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5">
              <a:extLst>
                <a:ext uri="{96DAC541-7B7A-43D3-8B79-37D633B846F1}">
                  <asvg:svgBlip xmlns:asvg="http://schemas.microsoft.com/office/drawing/2016/SVG/main" r:embed="rId6"/>
                </a:ext>
              </a:extLst>
            </a:blip>
            <a:stretch>
              <a:fillRect b="-44624"/>
            </a:stretch>
          </a:blipFill>
        </p:spPr>
      </p:sp>
      <p:sp>
        <p:nvSpPr>
          <p:cNvPr id="7" name="Freeform 7"/>
          <p:cNvSpPr/>
          <p:nvPr/>
        </p:nvSpPr>
        <p:spPr>
          <a:xfrm rot="-5639383">
            <a:off x="-2623104" y="-3403514"/>
            <a:ext cx="8106264" cy="6807027"/>
          </a:xfrm>
          <a:custGeom>
            <a:avLst/>
            <a:gdLst/>
            <a:ahLst/>
            <a:cxnLst/>
            <a:rect l="l" t="t" r="r" b="b"/>
            <a:pathLst>
              <a:path w="8106264" h="6807027">
                <a:moveTo>
                  <a:pt x="0" y="0"/>
                </a:moveTo>
                <a:lnTo>
                  <a:pt x="8106263" y="0"/>
                </a:lnTo>
                <a:lnTo>
                  <a:pt x="8106263" y="6807028"/>
                </a:lnTo>
                <a:lnTo>
                  <a:pt x="0" y="6807028"/>
                </a:lnTo>
                <a:lnTo>
                  <a:pt x="0" y="0"/>
                </a:lnTo>
                <a:close/>
              </a:path>
            </a:pathLst>
          </a:custGeom>
          <a:blipFill>
            <a:blip r:embed="rId5">
              <a:extLst>
                <a:ext uri="{96DAC541-7B7A-43D3-8B79-37D633B846F1}">
                  <asvg:svgBlip xmlns:asvg="http://schemas.microsoft.com/office/drawing/2016/SVG/main" r:embed="rId6"/>
                </a:ext>
              </a:extLst>
            </a:blip>
            <a:stretch>
              <a:fillRect b="-81120"/>
            </a:stretch>
          </a:blipFill>
        </p:spPr>
      </p:sp>
      <p:sp>
        <p:nvSpPr>
          <p:cNvPr id="8" name="TextBox 8"/>
          <p:cNvSpPr txBox="1"/>
          <p:nvPr/>
        </p:nvSpPr>
        <p:spPr>
          <a:xfrm>
            <a:off x="10924540" y="1527309"/>
            <a:ext cx="4947920" cy="1104265"/>
          </a:xfrm>
          <a:prstGeom prst="rect">
            <a:avLst/>
          </a:prstGeom>
        </p:spPr>
        <p:txBody>
          <a:bodyPr lIns="0" tIns="0" rIns="0" bIns="0" rtlCol="0" anchor="t">
            <a:spAutoFit/>
          </a:bodyPr>
          <a:lstStyle/>
          <a:p>
            <a:pPr>
              <a:lnSpc>
                <a:spcPts val="8959"/>
              </a:lnSpc>
            </a:pPr>
            <a:r>
              <a:rPr lang="en-US" sz="6399">
                <a:solidFill>
                  <a:srgbClr val="509FCB"/>
                </a:solidFill>
                <a:latin typeface="Roboto Condensed Bold"/>
              </a:rPr>
              <a:t>MD5</a:t>
            </a:r>
          </a:p>
        </p:txBody>
      </p:sp>
      <p:sp>
        <p:nvSpPr>
          <p:cNvPr id="9" name="TextBox 9"/>
          <p:cNvSpPr txBox="1"/>
          <p:nvPr/>
        </p:nvSpPr>
        <p:spPr>
          <a:xfrm>
            <a:off x="8795563" y="1527309"/>
            <a:ext cx="2277365" cy="1104265"/>
          </a:xfrm>
          <a:prstGeom prst="rect">
            <a:avLst/>
          </a:prstGeom>
        </p:spPr>
        <p:txBody>
          <a:bodyPr lIns="0" tIns="0" rIns="0" bIns="0" rtlCol="0" anchor="t">
            <a:spAutoFit/>
          </a:bodyPr>
          <a:lstStyle/>
          <a:p>
            <a:pPr>
              <a:lnSpc>
                <a:spcPts val="8959"/>
              </a:lnSpc>
            </a:pPr>
            <a:r>
              <a:rPr lang="en-US" sz="6399">
                <a:solidFill>
                  <a:srgbClr val="D9EAF3"/>
                </a:solidFill>
                <a:latin typeface="Roboto Condensed Bold"/>
              </a:rPr>
              <a:t>About</a:t>
            </a:r>
          </a:p>
        </p:txBody>
      </p:sp>
      <p:sp>
        <p:nvSpPr>
          <p:cNvPr id="10" name="TextBox 10"/>
          <p:cNvSpPr txBox="1"/>
          <p:nvPr/>
        </p:nvSpPr>
        <p:spPr>
          <a:xfrm>
            <a:off x="8795563" y="3321838"/>
            <a:ext cx="9205875" cy="4580256"/>
          </a:xfrm>
          <a:prstGeom prst="rect">
            <a:avLst/>
          </a:prstGeom>
        </p:spPr>
        <p:txBody>
          <a:bodyPr lIns="0" tIns="0" rIns="0" bIns="0" rtlCol="0" anchor="t">
            <a:spAutoFit/>
          </a:bodyPr>
          <a:lstStyle/>
          <a:p>
            <a:pPr>
              <a:lnSpc>
                <a:spcPts val="6439"/>
              </a:lnSpc>
            </a:pPr>
            <a:r>
              <a:rPr lang="en-US" sz="4599">
                <a:solidFill>
                  <a:srgbClr val="FFFFFF"/>
                </a:solidFill>
                <a:latin typeface="Roboto Condensed"/>
              </a:rPr>
              <a:t>Thuật toán này đã được phát triển bởi Ronald Rivest vào năm 1991 và đã trở thành một phần quan trọng của nhiều ứng dụng bảo mật và kiểm tra tính toàn vẹn.</a:t>
            </a:r>
          </a:p>
          <a:p>
            <a:pPr>
              <a:lnSpc>
                <a:spcPts val="4200"/>
              </a:lnSpc>
            </a:pPr>
            <a:endParaRPr lang="en-US" sz="4599">
              <a:solidFill>
                <a:srgbClr val="FFFFFF"/>
              </a:solidFill>
              <a:latin typeface="Roboto Condense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65378" y="3142722"/>
            <a:ext cx="15557244" cy="4653749"/>
          </a:xfrm>
          <a:custGeom>
            <a:avLst/>
            <a:gdLst/>
            <a:ahLst/>
            <a:cxnLst/>
            <a:rect l="l" t="t" r="r" b="b"/>
            <a:pathLst>
              <a:path w="15557244" h="4653749">
                <a:moveTo>
                  <a:pt x="0" y="0"/>
                </a:moveTo>
                <a:lnTo>
                  <a:pt x="15557244" y="0"/>
                </a:lnTo>
                <a:lnTo>
                  <a:pt x="15557244" y="4653749"/>
                </a:lnTo>
                <a:lnTo>
                  <a:pt x="0" y="4653749"/>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166200"/>
            <a:ext cx="16230600" cy="7954601"/>
          </a:xfrm>
          <a:custGeom>
            <a:avLst/>
            <a:gdLst/>
            <a:ahLst/>
            <a:cxnLst/>
            <a:rect l="l" t="t" r="r" b="b"/>
            <a:pathLst>
              <a:path w="16230600" h="7954601">
                <a:moveTo>
                  <a:pt x="0" y="0"/>
                </a:moveTo>
                <a:lnTo>
                  <a:pt x="16230600" y="0"/>
                </a:lnTo>
                <a:lnTo>
                  <a:pt x="16230600" y="7954600"/>
                </a:lnTo>
                <a:lnTo>
                  <a:pt x="0" y="7954600"/>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84911" y="191756"/>
            <a:ext cx="4912101" cy="9763707"/>
          </a:xfrm>
          <a:custGeom>
            <a:avLst/>
            <a:gdLst/>
            <a:ahLst/>
            <a:cxnLst/>
            <a:rect l="l" t="t" r="r" b="b"/>
            <a:pathLst>
              <a:path w="4912101" h="9763707">
                <a:moveTo>
                  <a:pt x="0" y="0"/>
                </a:moveTo>
                <a:lnTo>
                  <a:pt x="4912100" y="0"/>
                </a:lnTo>
                <a:lnTo>
                  <a:pt x="4912100" y="9763707"/>
                </a:lnTo>
                <a:lnTo>
                  <a:pt x="0" y="9763707"/>
                </a:lnTo>
                <a:lnTo>
                  <a:pt x="0" y="0"/>
                </a:lnTo>
                <a:close/>
              </a:path>
            </a:pathLst>
          </a:custGeom>
          <a:blipFill>
            <a:blip r:embed="rId4"/>
            <a:stretch>
              <a:fillRect t="-903" r="-1180" b="-903"/>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7133" y="681399"/>
            <a:ext cx="15902167" cy="8924201"/>
          </a:xfrm>
          <a:custGeom>
            <a:avLst/>
            <a:gdLst/>
            <a:ahLst/>
            <a:cxnLst/>
            <a:rect l="l" t="t" r="r" b="b"/>
            <a:pathLst>
              <a:path w="15902167" h="8924201">
                <a:moveTo>
                  <a:pt x="0" y="0"/>
                </a:moveTo>
                <a:lnTo>
                  <a:pt x="15902167" y="0"/>
                </a:lnTo>
                <a:lnTo>
                  <a:pt x="15902167" y="8924202"/>
                </a:lnTo>
                <a:lnTo>
                  <a:pt x="0" y="8924202"/>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296403" y="-3000734"/>
            <a:ext cx="22291337" cy="16288468"/>
          </a:xfrm>
          <a:custGeom>
            <a:avLst/>
            <a:gdLst/>
            <a:ahLst/>
            <a:cxnLst/>
            <a:rect l="l" t="t" r="r" b="b"/>
            <a:pathLst>
              <a:path w="22291337" h="16288468">
                <a:moveTo>
                  <a:pt x="0" y="0"/>
                </a:moveTo>
                <a:lnTo>
                  <a:pt x="22291337" y="0"/>
                </a:lnTo>
                <a:lnTo>
                  <a:pt x="22291337" y="16288468"/>
                </a:lnTo>
                <a:lnTo>
                  <a:pt x="0" y="16288468"/>
                </a:lnTo>
                <a:lnTo>
                  <a:pt x="0" y="0"/>
                </a:lnTo>
                <a:close/>
              </a:path>
            </a:pathLst>
          </a:custGeom>
          <a:blipFill>
            <a:blip r:embed="rId4"/>
            <a:stretch>
              <a:fillRect l="-16591" b="-19669"/>
            </a:stretch>
          </a:blipFill>
        </p:spPr>
      </p:sp>
      <p:sp>
        <p:nvSpPr>
          <p:cNvPr id="4" name="TextBox 4"/>
          <p:cNvSpPr txBox="1"/>
          <p:nvPr/>
        </p:nvSpPr>
        <p:spPr>
          <a:xfrm>
            <a:off x="13769363" y="5925705"/>
            <a:ext cx="3725333" cy="2752725"/>
          </a:xfrm>
          <a:prstGeom prst="rect">
            <a:avLst/>
          </a:prstGeom>
        </p:spPr>
        <p:txBody>
          <a:bodyPr lIns="0" tIns="0" rIns="0" bIns="0" rtlCol="0" anchor="t">
            <a:spAutoFit/>
          </a:bodyPr>
          <a:lstStyle/>
          <a:p>
            <a:pPr marL="0" lvl="0" indent="0">
              <a:lnSpc>
                <a:spcPts val="10800"/>
              </a:lnSpc>
              <a:spcBef>
                <a:spcPct val="0"/>
              </a:spcBef>
            </a:pPr>
            <a:r>
              <a:rPr lang="en-US" sz="9000" spc="-179">
                <a:solidFill>
                  <a:srgbClr val="FFFFFF"/>
                </a:solidFill>
                <a:latin typeface="Literata Bold"/>
              </a:rPr>
              <a:t>Initial Buffer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46986" y="0"/>
            <a:ext cx="14874598" cy="11155948"/>
          </a:xfrm>
          <a:custGeom>
            <a:avLst/>
            <a:gdLst/>
            <a:ahLst/>
            <a:cxnLst/>
            <a:rect l="l" t="t" r="r" b="b"/>
            <a:pathLst>
              <a:path w="14874598" h="11155948">
                <a:moveTo>
                  <a:pt x="0" y="0"/>
                </a:moveTo>
                <a:lnTo>
                  <a:pt x="14874597" y="0"/>
                </a:lnTo>
                <a:lnTo>
                  <a:pt x="14874597" y="11155948"/>
                </a:lnTo>
                <a:lnTo>
                  <a:pt x="0" y="11155948"/>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1889" y="3040350"/>
            <a:ext cx="18791778" cy="7246650"/>
          </a:xfrm>
          <a:custGeom>
            <a:avLst/>
            <a:gdLst/>
            <a:ahLst/>
            <a:cxnLst/>
            <a:rect l="l" t="t" r="r" b="b"/>
            <a:pathLst>
              <a:path w="18791778" h="7246650">
                <a:moveTo>
                  <a:pt x="0" y="0"/>
                </a:moveTo>
                <a:lnTo>
                  <a:pt x="18791778" y="0"/>
                </a:lnTo>
                <a:lnTo>
                  <a:pt x="18791778" y="7246650"/>
                </a:lnTo>
                <a:lnTo>
                  <a:pt x="0" y="7246650"/>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251" t="-85343" r="-1291" b="-44202"/>
            </a:stretch>
          </a:blipFill>
        </p:spPr>
      </p:sp>
      <p:grpSp>
        <p:nvGrpSpPr>
          <p:cNvPr id="3" name="Group 3"/>
          <p:cNvGrpSpPr/>
          <p:nvPr/>
        </p:nvGrpSpPr>
        <p:grpSpPr>
          <a:xfrm>
            <a:off x="1699000" y="3635057"/>
            <a:ext cx="4039449" cy="5198095"/>
            <a:chOff x="0" y="0"/>
            <a:chExt cx="3133810" cy="4032689"/>
          </a:xfrm>
        </p:grpSpPr>
        <p:sp>
          <p:nvSpPr>
            <p:cNvPr id="4" name="Freeform 4"/>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4A83A1"/>
            </a:solidFill>
          </p:spPr>
        </p:sp>
      </p:grpSp>
      <p:grpSp>
        <p:nvGrpSpPr>
          <p:cNvPr id="5" name="Group 5"/>
          <p:cNvGrpSpPr/>
          <p:nvPr/>
        </p:nvGrpSpPr>
        <p:grpSpPr>
          <a:xfrm>
            <a:off x="11797199" y="3635057"/>
            <a:ext cx="4202217" cy="5198095"/>
            <a:chOff x="0" y="0"/>
            <a:chExt cx="3260086" cy="4032689"/>
          </a:xfrm>
        </p:grpSpPr>
        <p:sp>
          <p:nvSpPr>
            <p:cNvPr id="6" name="Freeform 6"/>
            <p:cNvSpPr/>
            <p:nvPr/>
          </p:nvSpPr>
          <p:spPr>
            <a:xfrm>
              <a:off x="0" y="0"/>
              <a:ext cx="3260086" cy="4032690"/>
            </a:xfrm>
            <a:custGeom>
              <a:avLst/>
              <a:gdLst/>
              <a:ahLst/>
              <a:cxnLst/>
              <a:rect l="l" t="t" r="r" b="b"/>
              <a:pathLst>
                <a:path w="3260086" h="4032690">
                  <a:moveTo>
                    <a:pt x="3135626" y="4032689"/>
                  </a:moveTo>
                  <a:lnTo>
                    <a:pt x="124460" y="4032689"/>
                  </a:lnTo>
                  <a:cubicBezTo>
                    <a:pt x="55880" y="4032689"/>
                    <a:pt x="0" y="3976809"/>
                    <a:pt x="0" y="3908229"/>
                  </a:cubicBezTo>
                  <a:lnTo>
                    <a:pt x="0" y="124460"/>
                  </a:lnTo>
                  <a:cubicBezTo>
                    <a:pt x="0" y="55880"/>
                    <a:pt x="55880" y="0"/>
                    <a:pt x="124460" y="0"/>
                  </a:cubicBezTo>
                  <a:lnTo>
                    <a:pt x="3135626" y="0"/>
                  </a:lnTo>
                  <a:cubicBezTo>
                    <a:pt x="3204206" y="0"/>
                    <a:pt x="3260086" y="55880"/>
                    <a:pt x="3260086" y="124460"/>
                  </a:cubicBezTo>
                  <a:lnTo>
                    <a:pt x="3260086" y="3908229"/>
                  </a:lnTo>
                  <a:cubicBezTo>
                    <a:pt x="3260086" y="3976809"/>
                    <a:pt x="3204206" y="4032690"/>
                    <a:pt x="3135626" y="4032690"/>
                  </a:cubicBezTo>
                  <a:close/>
                </a:path>
              </a:pathLst>
            </a:custGeom>
            <a:solidFill>
              <a:srgbClr val="4A83A1"/>
            </a:solidFill>
          </p:spPr>
        </p:sp>
      </p:grpSp>
      <p:grpSp>
        <p:nvGrpSpPr>
          <p:cNvPr id="7" name="Group 7"/>
          <p:cNvGrpSpPr/>
          <p:nvPr/>
        </p:nvGrpSpPr>
        <p:grpSpPr>
          <a:xfrm>
            <a:off x="6798970" y="3635057"/>
            <a:ext cx="4202217" cy="5229761"/>
            <a:chOff x="0" y="0"/>
            <a:chExt cx="3240347" cy="4032689"/>
          </a:xfrm>
        </p:grpSpPr>
        <p:sp>
          <p:nvSpPr>
            <p:cNvPr id="8" name="Freeform 8"/>
            <p:cNvSpPr/>
            <p:nvPr/>
          </p:nvSpPr>
          <p:spPr>
            <a:xfrm>
              <a:off x="0" y="0"/>
              <a:ext cx="3240347" cy="4032690"/>
            </a:xfrm>
            <a:custGeom>
              <a:avLst/>
              <a:gdLst/>
              <a:ahLst/>
              <a:cxnLst/>
              <a:rect l="l" t="t" r="r" b="b"/>
              <a:pathLst>
                <a:path w="3240347" h="4032690">
                  <a:moveTo>
                    <a:pt x="3115886" y="4032689"/>
                  </a:moveTo>
                  <a:lnTo>
                    <a:pt x="124460" y="4032689"/>
                  </a:lnTo>
                  <a:cubicBezTo>
                    <a:pt x="55880" y="4032689"/>
                    <a:pt x="0" y="3976809"/>
                    <a:pt x="0" y="3908229"/>
                  </a:cubicBezTo>
                  <a:lnTo>
                    <a:pt x="0" y="124460"/>
                  </a:lnTo>
                  <a:cubicBezTo>
                    <a:pt x="0" y="55880"/>
                    <a:pt x="55880" y="0"/>
                    <a:pt x="124460" y="0"/>
                  </a:cubicBezTo>
                  <a:lnTo>
                    <a:pt x="3115887" y="0"/>
                  </a:lnTo>
                  <a:cubicBezTo>
                    <a:pt x="3184466" y="0"/>
                    <a:pt x="3240347" y="55880"/>
                    <a:pt x="3240347" y="124460"/>
                  </a:cubicBezTo>
                  <a:lnTo>
                    <a:pt x="3240347" y="3908229"/>
                  </a:lnTo>
                  <a:cubicBezTo>
                    <a:pt x="3240347" y="3976809"/>
                    <a:pt x="3184466" y="4032690"/>
                    <a:pt x="3115887" y="4032690"/>
                  </a:cubicBezTo>
                  <a:close/>
                </a:path>
              </a:pathLst>
            </a:custGeom>
            <a:solidFill>
              <a:srgbClr val="4A83A1"/>
            </a:solidFill>
          </p:spPr>
        </p:sp>
      </p:grpSp>
      <p:sp>
        <p:nvSpPr>
          <p:cNvPr id="9" name="TextBox 9"/>
          <p:cNvSpPr txBox="1"/>
          <p:nvPr/>
        </p:nvSpPr>
        <p:spPr>
          <a:xfrm>
            <a:off x="1028700" y="1384392"/>
            <a:ext cx="15742758"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Literata"/>
              </a:rPr>
              <a:t>TOPIC</a:t>
            </a:r>
          </a:p>
        </p:txBody>
      </p:sp>
      <p:sp>
        <p:nvSpPr>
          <p:cNvPr id="10" name="Freeform 10"/>
          <p:cNvSpPr/>
          <p:nvPr/>
        </p:nvSpPr>
        <p:spPr>
          <a:xfrm>
            <a:off x="371510" y="366911"/>
            <a:ext cx="1627081" cy="1627081"/>
          </a:xfrm>
          <a:custGeom>
            <a:avLst/>
            <a:gdLst/>
            <a:ahLst/>
            <a:cxnLst/>
            <a:rect l="l" t="t" r="r" b="b"/>
            <a:pathLst>
              <a:path w="1627081" h="1627081">
                <a:moveTo>
                  <a:pt x="0" y="0"/>
                </a:moveTo>
                <a:lnTo>
                  <a:pt x="1627081" y="0"/>
                </a:lnTo>
                <a:lnTo>
                  <a:pt x="1627081" y="1627081"/>
                </a:lnTo>
                <a:lnTo>
                  <a:pt x="0" y="16270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2111588" y="3715022"/>
            <a:ext cx="3210912" cy="4511563"/>
          </a:xfrm>
          <a:prstGeom prst="rect">
            <a:avLst/>
          </a:prstGeom>
        </p:spPr>
        <p:txBody>
          <a:bodyPr lIns="0" tIns="0" rIns="0" bIns="0" rtlCol="0" anchor="t">
            <a:spAutoFit/>
          </a:bodyPr>
          <a:lstStyle/>
          <a:p>
            <a:pPr marL="0" lvl="0" indent="0" algn="l">
              <a:lnSpc>
                <a:spcPts val="7161"/>
              </a:lnSpc>
              <a:spcBef>
                <a:spcPct val="0"/>
              </a:spcBef>
            </a:pPr>
            <a:r>
              <a:rPr lang="en-US" sz="5508">
                <a:solidFill>
                  <a:srgbClr val="FFFFFF"/>
                </a:solidFill>
                <a:latin typeface="Literata Bold"/>
              </a:rPr>
              <a:t>What is Crypto Hash Function? </a:t>
            </a:r>
          </a:p>
        </p:txBody>
      </p:sp>
      <p:sp>
        <p:nvSpPr>
          <p:cNvPr id="12" name="TextBox 12"/>
          <p:cNvSpPr txBox="1"/>
          <p:nvPr/>
        </p:nvSpPr>
        <p:spPr>
          <a:xfrm>
            <a:off x="7147183" y="4278460"/>
            <a:ext cx="3993634" cy="1971477"/>
          </a:xfrm>
          <a:prstGeom prst="rect">
            <a:avLst/>
          </a:prstGeom>
        </p:spPr>
        <p:txBody>
          <a:bodyPr lIns="0" tIns="0" rIns="0" bIns="0" rtlCol="0" anchor="t">
            <a:spAutoFit/>
          </a:bodyPr>
          <a:lstStyle/>
          <a:p>
            <a:pPr marL="0" lvl="0" indent="0" algn="l">
              <a:lnSpc>
                <a:spcPts val="7820"/>
              </a:lnSpc>
              <a:spcBef>
                <a:spcPct val="0"/>
              </a:spcBef>
            </a:pPr>
            <a:r>
              <a:rPr lang="en-US" sz="6015">
                <a:solidFill>
                  <a:srgbClr val="FFFFFF"/>
                </a:solidFill>
                <a:latin typeface="Literata Bold"/>
              </a:rPr>
              <a:t>MD5 algorithm</a:t>
            </a:r>
          </a:p>
        </p:txBody>
      </p:sp>
      <p:sp>
        <p:nvSpPr>
          <p:cNvPr id="13" name="TextBox 13"/>
          <p:cNvSpPr txBox="1"/>
          <p:nvPr/>
        </p:nvSpPr>
        <p:spPr>
          <a:xfrm>
            <a:off x="12069083" y="4372083"/>
            <a:ext cx="3658449" cy="1796938"/>
          </a:xfrm>
          <a:prstGeom prst="rect">
            <a:avLst/>
          </a:prstGeom>
        </p:spPr>
        <p:txBody>
          <a:bodyPr lIns="0" tIns="0" rIns="0" bIns="0" rtlCol="0" anchor="t">
            <a:spAutoFit/>
          </a:bodyPr>
          <a:lstStyle/>
          <a:p>
            <a:pPr>
              <a:lnSpc>
                <a:spcPts val="7161"/>
              </a:lnSpc>
            </a:pPr>
            <a:r>
              <a:rPr lang="en-US" sz="5508">
                <a:solidFill>
                  <a:srgbClr val="FFFFFF"/>
                </a:solidFill>
                <a:latin typeface="Literata Bold"/>
              </a:rPr>
              <a:t>SHA </a:t>
            </a:r>
          </a:p>
          <a:p>
            <a:pPr marL="0" lvl="0" indent="0" algn="l">
              <a:lnSpc>
                <a:spcPts val="7161"/>
              </a:lnSpc>
              <a:spcBef>
                <a:spcPct val="0"/>
              </a:spcBef>
            </a:pPr>
            <a:r>
              <a:rPr lang="en-US" sz="5508">
                <a:solidFill>
                  <a:srgbClr val="FFFFFF"/>
                </a:solidFill>
                <a:latin typeface="Literata Bold"/>
              </a:rPr>
              <a:t>algorithm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6542" r="-129749" b="-63206"/>
            </a:stretch>
          </a:blipFill>
        </p:spPr>
      </p:sp>
      <p:sp>
        <p:nvSpPr>
          <p:cNvPr id="3" name="TextBox 3"/>
          <p:cNvSpPr txBox="1"/>
          <p:nvPr/>
        </p:nvSpPr>
        <p:spPr>
          <a:xfrm>
            <a:off x="2153367" y="784232"/>
            <a:ext cx="15105933" cy="2162242"/>
          </a:xfrm>
          <a:prstGeom prst="rect">
            <a:avLst/>
          </a:prstGeom>
        </p:spPr>
        <p:txBody>
          <a:bodyPr lIns="0" tIns="0" rIns="0" bIns="0" rtlCol="0" anchor="t">
            <a:spAutoFit/>
          </a:bodyPr>
          <a:lstStyle/>
          <a:p>
            <a:pPr algn="just">
              <a:lnSpc>
                <a:spcPts val="8483"/>
              </a:lnSpc>
            </a:pPr>
            <a:r>
              <a:rPr lang="en-US" sz="7507">
                <a:solidFill>
                  <a:srgbClr val="FFFFFF"/>
                </a:solidFill>
                <a:latin typeface="Open Sauce Heavy"/>
              </a:rPr>
              <a:t>Shift the number of bits to the left by a predefined amount Si</a:t>
            </a:r>
          </a:p>
        </p:txBody>
      </p:sp>
      <p:sp>
        <p:nvSpPr>
          <p:cNvPr id="4" name="TextBox 4"/>
          <p:cNvSpPr txBox="1"/>
          <p:nvPr/>
        </p:nvSpPr>
        <p:spPr>
          <a:xfrm>
            <a:off x="3833222" y="3466739"/>
            <a:ext cx="7207353" cy="6753720"/>
          </a:xfrm>
          <a:prstGeom prst="rect">
            <a:avLst/>
          </a:prstGeom>
        </p:spPr>
        <p:txBody>
          <a:bodyPr lIns="0" tIns="0" rIns="0" bIns="0" rtlCol="0" anchor="t">
            <a:spAutoFit/>
          </a:bodyPr>
          <a:lstStyle/>
          <a:p>
            <a:pPr marL="688721" lvl="1" indent="-344360" algn="just">
              <a:lnSpc>
                <a:spcPts val="4465"/>
              </a:lnSpc>
              <a:buFont typeface="Arial"/>
              <a:buChar char="•"/>
            </a:pPr>
            <a:r>
              <a:rPr lang="en-US" sz="3189">
                <a:solidFill>
                  <a:srgbClr val="FFFFFF"/>
                </a:solidFill>
                <a:latin typeface="Open Sans Bold"/>
              </a:rPr>
              <a:t>Round 1</a:t>
            </a:r>
          </a:p>
          <a:p>
            <a:pPr marL="1377442" lvl="2" indent="-459147" algn="just">
              <a:lnSpc>
                <a:spcPts val="4465"/>
              </a:lnSpc>
              <a:buFont typeface="Arial"/>
              <a:buChar char="⚬"/>
            </a:pPr>
            <a:r>
              <a:rPr lang="en-US" sz="3189">
                <a:solidFill>
                  <a:srgbClr val="FFFFFF"/>
                </a:solidFill>
                <a:latin typeface="Open Sans Bold"/>
              </a:rPr>
              <a:t>S1, S5, S9, S13 – 7</a:t>
            </a:r>
          </a:p>
          <a:p>
            <a:pPr marL="1377442" lvl="2" indent="-459147" algn="just">
              <a:lnSpc>
                <a:spcPts val="4465"/>
              </a:lnSpc>
              <a:buFont typeface="Arial"/>
              <a:buChar char="⚬"/>
            </a:pPr>
            <a:r>
              <a:rPr lang="en-US" sz="3189">
                <a:solidFill>
                  <a:srgbClr val="FFFFFF"/>
                </a:solidFill>
                <a:latin typeface="Open Sans Bold"/>
              </a:rPr>
              <a:t>S2, S6, S10, S14 – 12</a:t>
            </a:r>
          </a:p>
          <a:p>
            <a:pPr marL="1377442" lvl="2" indent="-459147" algn="just">
              <a:lnSpc>
                <a:spcPts val="4465"/>
              </a:lnSpc>
              <a:buFont typeface="Arial"/>
              <a:buChar char="⚬"/>
            </a:pPr>
            <a:r>
              <a:rPr lang="en-US" sz="3189">
                <a:solidFill>
                  <a:srgbClr val="FFFFFF"/>
                </a:solidFill>
                <a:latin typeface="Open Sans Bold"/>
              </a:rPr>
              <a:t>S3, S7, S11, S15 – 17</a:t>
            </a:r>
          </a:p>
          <a:p>
            <a:pPr marL="1377442" lvl="2" indent="-459147" algn="just">
              <a:lnSpc>
                <a:spcPts val="4465"/>
              </a:lnSpc>
              <a:buFont typeface="Arial"/>
              <a:buChar char="⚬"/>
            </a:pPr>
            <a:r>
              <a:rPr lang="en-US" sz="3189">
                <a:solidFill>
                  <a:srgbClr val="FFFFFF"/>
                </a:solidFill>
                <a:latin typeface="Open Sans Bold"/>
              </a:rPr>
              <a:t>S4, S8, S12, S16, – 22</a:t>
            </a:r>
          </a:p>
          <a:p>
            <a:pPr marL="688721" lvl="1" indent="-344360" algn="just">
              <a:lnSpc>
                <a:spcPts val="4465"/>
              </a:lnSpc>
              <a:buFont typeface="Arial"/>
              <a:buChar char="•"/>
            </a:pPr>
            <a:r>
              <a:rPr lang="en-US" sz="3189">
                <a:solidFill>
                  <a:srgbClr val="FFFFFF"/>
                </a:solidFill>
                <a:latin typeface="Open Sans Bold"/>
              </a:rPr>
              <a:t>Round 2</a:t>
            </a:r>
          </a:p>
          <a:p>
            <a:pPr marL="1377442" lvl="2" indent="-459147" algn="just">
              <a:lnSpc>
                <a:spcPts val="4465"/>
              </a:lnSpc>
              <a:buFont typeface="Arial"/>
              <a:buChar char="⚬"/>
            </a:pPr>
            <a:r>
              <a:rPr lang="en-US" sz="3189">
                <a:solidFill>
                  <a:srgbClr val="FFFFFF"/>
                </a:solidFill>
                <a:latin typeface="Open Sans Bold"/>
              </a:rPr>
              <a:t>S17, S21, S25, S29 – 5</a:t>
            </a:r>
          </a:p>
          <a:p>
            <a:pPr marL="1377442" lvl="2" indent="-459147" algn="just">
              <a:lnSpc>
                <a:spcPts val="4465"/>
              </a:lnSpc>
              <a:buFont typeface="Arial"/>
              <a:buChar char="⚬"/>
            </a:pPr>
            <a:r>
              <a:rPr lang="en-US" sz="3189">
                <a:solidFill>
                  <a:srgbClr val="FFFFFF"/>
                </a:solidFill>
                <a:latin typeface="Open Sans Bold"/>
              </a:rPr>
              <a:t>S18, S22, S26, S30 – 9</a:t>
            </a:r>
          </a:p>
          <a:p>
            <a:pPr marL="1377442" lvl="2" indent="-459147" algn="just">
              <a:lnSpc>
                <a:spcPts val="4465"/>
              </a:lnSpc>
              <a:buFont typeface="Arial"/>
              <a:buChar char="⚬"/>
            </a:pPr>
            <a:r>
              <a:rPr lang="en-US" sz="3189">
                <a:solidFill>
                  <a:srgbClr val="FFFFFF"/>
                </a:solidFill>
                <a:latin typeface="Open Sans Bold"/>
              </a:rPr>
              <a:t>S19, S23, S27, S31 – 14</a:t>
            </a:r>
          </a:p>
          <a:p>
            <a:pPr marL="1377442" lvl="2" indent="-459147" algn="just">
              <a:lnSpc>
                <a:spcPts val="4465"/>
              </a:lnSpc>
              <a:buFont typeface="Arial"/>
              <a:buChar char="⚬"/>
            </a:pPr>
            <a:r>
              <a:rPr lang="en-US" sz="3189">
                <a:solidFill>
                  <a:srgbClr val="FFFFFF"/>
                </a:solidFill>
                <a:latin typeface="Open Sans Bold"/>
              </a:rPr>
              <a:t>S20, S24, S28, S32 – 20</a:t>
            </a:r>
          </a:p>
          <a:p>
            <a:pPr algn="just">
              <a:lnSpc>
                <a:spcPts val="4465"/>
              </a:lnSpc>
            </a:pPr>
            <a:endParaRPr lang="en-US" sz="3189">
              <a:solidFill>
                <a:srgbClr val="FFFFFF"/>
              </a:solidFill>
              <a:latin typeface="Open Sans Bold"/>
            </a:endParaRPr>
          </a:p>
          <a:p>
            <a:pPr marL="688721" lvl="1" indent="-344360" algn="just">
              <a:lnSpc>
                <a:spcPts val="4465"/>
              </a:lnSpc>
              <a:buFont typeface="Arial"/>
              <a:buChar char="•"/>
            </a:pPr>
            <a:endParaRPr lang="en-US" sz="3189">
              <a:solidFill>
                <a:srgbClr val="FFFFFF"/>
              </a:solidFill>
              <a:latin typeface="Open Sans Bold"/>
            </a:endParaRPr>
          </a:p>
        </p:txBody>
      </p:sp>
      <p:sp>
        <p:nvSpPr>
          <p:cNvPr id="5" name="TextBox 5"/>
          <p:cNvSpPr txBox="1"/>
          <p:nvPr/>
        </p:nvSpPr>
        <p:spPr>
          <a:xfrm>
            <a:off x="10051947" y="3466739"/>
            <a:ext cx="7207353" cy="6188920"/>
          </a:xfrm>
          <a:prstGeom prst="rect">
            <a:avLst/>
          </a:prstGeom>
        </p:spPr>
        <p:txBody>
          <a:bodyPr lIns="0" tIns="0" rIns="0" bIns="0" rtlCol="0" anchor="t">
            <a:spAutoFit/>
          </a:bodyPr>
          <a:lstStyle/>
          <a:p>
            <a:pPr marL="688721" lvl="1" indent="-344360" algn="just">
              <a:lnSpc>
                <a:spcPts val="4465"/>
              </a:lnSpc>
              <a:buFont typeface="Arial"/>
              <a:buChar char="•"/>
            </a:pPr>
            <a:r>
              <a:rPr lang="en-US" sz="3189">
                <a:solidFill>
                  <a:srgbClr val="FFFFFF"/>
                </a:solidFill>
                <a:latin typeface="Open Sans Bold"/>
              </a:rPr>
              <a:t>Round 3</a:t>
            </a:r>
          </a:p>
          <a:p>
            <a:pPr marL="1377442" lvl="2" indent="-459147" algn="just">
              <a:lnSpc>
                <a:spcPts val="4465"/>
              </a:lnSpc>
              <a:buFont typeface="Arial"/>
              <a:buChar char="⚬"/>
            </a:pPr>
            <a:r>
              <a:rPr lang="en-US" sz="3189">
                <a:solidFill>
                  <a:srgbClr val="FFFFFF"/>
                </a:solidFill>
                <a:latin typeface="Open Sans Bold"/>
              </a:rPr>
              <a:t>S33, S37, S41, S45 – 4</a:t>
            </a:r>
          </a:p>
          <a:p>
            <a:pPr marL="1377442" lvl="2" indent="-459147" algn="just">
              <a:lnSpc>
                <a:spcPts val="4465"/>
              </a:lnSpc>
              <a:buFont typeface="Arial"/>
              <a:buChar char="⚬"/>
            </a:pPr>
            <a:r>
              <a:rPr lang="en-US" sz="3189">
                <a:solidFill>
                  <a:srgbClr val="FFFFFF"/>
                </a:solidFill>
                <a:latin typeface="Open Sans Bold"/>
              </a:rPr>
              <a:t>S34, S38, S42, S46 – 11</a:t>
            </a:r>
          </a:p>
          <a:p>
            <a:pPr marL="1377442" lvl="2" indent="-459147" algn="just">
              <a:lnSpc>
                <a:spcPts val="4465"/>
              </a:lnSpc>
              <a:buFont typeface="Arial"/>
              <a:buChar char="⚬"/>
            </a:pPr>
            <a:r>
              <a:rPr lang="en-US" sz="3189">
                <a:solidFill>
                  <a:srgbClr val="FFFFFF"/>
                </a:solidFill>
                <a:latin typeface="Open Sans Bold"/>
              </a:rPr>
              <a:t>S35, S39, S43, S47 – 16</a:t>
            </a:r>
          </a:p>
          <a:p>
            <a:pPr marL="1377442" lvl="2" indent="-459147" algn="just">
              <a:lnSpc>
                <a:spcPts val="4465"/>
              </a:lnSpc>
              <a:buFont typeface="Arial"/>
              <a:buChar char="⚬"/>
            </a:pPr>
            <a:r>
              <a:rPr lang="en-US" sz="3189">
                <a:solidFill>
                  <a:srgbClr val="FFFFFF"/>
                </a:solidFill>
                <a:latin typeface="Open Sans Bold"/>
              </a:rPr>
              <a:t>S36, S40, S44, S48 – 13</a:t>
            </a:r>
          </a:p>
          <a:p>
            <a:pPr marL="688721" lvl="1" indent="-344360" algn="just">
              <a:lnSpc>
                <a:spcPts val="4465"/>
              </a:lnSpc>
              <a:buFont typeface="Arial"/>
              <a:buChar char="•"/>
            </a:pPr>
            <a:r>
              <a:rPr lang="en-US" sz="3189">
                <a:solidFill>
                  <a:srgbClr val="FFFFFF"/>
                </a:solidFill>
                <a:latin typeface="Open Sans Bold"/>
              </a:rPr>
              <a:t>Round 4</a:t>
            </a:r>
          </a:p>
          <a:p>
            <a:pPr marL="1377442" lvl="2" indent="-459147" algn="just">
              <a:lnSpc>
                <a:spcPts val="4465"/>
              </a:lnSpc>
              <a:buFont typeface="Arial"/>
              <a:buChar char="⚬"/>
            </a:pPr>
            <a:r>
              <a:rPr lang="en-US" sz="3189">
                <a:solidFill>
                  <a:srgbClr val="FFFFFF"/>
                </a:solidFill>
                <a:latin typeface="Open Sans Bold"/>
              </a:rPr>
              <a:t>S49, S53, S57, S61 – 6</a:t>
            </a:r>
          </a:p>
          <a:p>
            <a:pPr marL="1377442" lvl="2" indent="-459147" algn="just">
              <a:lnSpc>
                <a:spcPts val="4465"/>
              </a:lnSpc>
              <a:buFont typeface="Arial"/>
              <a:buChar char="⚬"/>
            </a:pPr>
            <a:r>
              <a:rPr lang="en-US" sz="3189">
                <a:solidFill>
                  <a:srgbClr val="FFFFFF"/>
                </a:solidFill>
                <a:latin typeface="Open Sans Bold"/>
              </a:rPr>
              <a:t>S50, S54, S58, S62 – 10</a:t>
            </a:r>
          </a:p>
          <a:p>
            <a:pPr marL="1377442" lvl="2" indent="-459147" algn="just">
              <a:lnSpc>
                <a:spcPts val="4465"/>
              </a:lnSpc>
              <a:buFont typeface="Arial"/>
              <a:buChar char="⚬"/>
            </a:pPr>
            <a:r>
              <a:rPr lang="en-US" sz="3189">
                <a:solidFill>
                  <a:srgbClr val="FFFFFF"/>
                </a:solidFill>
                <a:latin typeface="Open Sans Bold"/>
              </a:rPr>
              <a:t>S51, S55, S59, S63 – 15</a:t>
            </a:r>
          </a:p>
          <a:p>
            <a:pPr marL="1377442" lvl="2" indent="-459147" algn="just">
              <a:lnSpc>
                <a:spcPts val="4465"/>
              </a:lnSpc>
              <a:buFont typeface="Arial"/>
              <a:buChar char="⚬"/>
            </a:pPr>
            <a:r>
              <a:rPr lang="en-US" sz="3189">
                <a:solidFill>
                  <a:srgbClr val="FFFFFF"/>
                </a:solidFill>
                <a:latin typeface="Open Sans Bold"/>
              </a:rPr>
              <a:t>S52, S56, S60, S64 – 21</a:t>
            </a:r>
          </a:p>
          <a:p>
            <a:pPr algn="just">
              <a:lnSpc>
                <a:spcPts val="4465"/>
              </a:lnSpc>
            </a:pPr>
            <a:endParaRPr lang="en-US" sz="3189">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055" r="-63115" b="-47059"/>
            </a:stretch>
          </a:blipFill>
        </p:spPr>
      </p:sp>
      <p:sp>
        <p:nvSpPr>
          <p:cNvPr id="3" name="TextBox 3"/>
          <p:cNvSpPr txBox="1"/>
          <p:nvPr/>
        </p:nvSpPr>
        <p:spPr>
          <a:xfrm>
            <a:off x="7764547" y="285321"/>
            <a:ext cx="9089661" cy="3238567"/>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Converting the data to binary</a:t>
            </a:r>
          </a:p>
          <a:p>
            <a:pPr algn="just">
              <a:lnSpc>
                <a:spcPts val="8483"/>
              </a:lnSpc>
            </a:pPr>
            <a:endParaRPr lang="en-US" sz="7507">
              <a:solidFill>
                <a:srgbClr val="FFFFFF"/>
              </a:solidFill>
              <a:latin typeface="Open Sauce Heavy"/>
            </a:endParaRPr>
          </a:p>
        </p:txBody>
      </p:sp>
      <p:sp>
        <p:nvSpPr>
          <p:cNvPr id="4" name="TextBox 4"/>
          <p:cNvSpPr txBox="1"/>
          <p:nvPr/>
        </p:nvSpPr>
        <p:spPr>
          <a:xfrm>
            <a:off x="7764547" y="2916858"/>
            <a:ext cx="9777976" cy="6684822"/>
          </a:xfrm>
          <a:prstGeom prst="rect">
            <a:avLst/>
          </a:prstGeom>
        </p:spPr>
        <p:txBody>
          <a:bodyPr lIns="0" tIns="0" rIns="0" bIns="0" rtlCol="0" anchor="t">
            <a:spAutoFit/>
          </a:bodyPr>
          <a:lstStyle/>
          <a:p>
            <a:pPr algn="just">
              <a:lnSpc>
                <a:spcPts val="4820"/>
              </a:lnSpc>
            </a:pPr>
            <a:r>
              <a:rPr lang="en-US" sz="3443">
                <a:solidFill>
                  <a:srgbClr val="FFFFFF"/>
                </a:solidFill>
                <a:latin typeface="Open Sans Bold"/>
              </a:rPr>
              <a:t> “They are deterministic”</a:t>
            </a:r>
          </a:p>
          <a:p>
            <a:pPr marL="743351" lvl="1" indent="-371675" algn="just">
              <a:lnSpc>
                <a:spcPts val="4820"/>
              </a:lnSpc>
              <a:buFont typeface="Arial"/>
              <a:buChar char="•"/>
            </a:pPr>
            <a:r>
              <a:rPr lang="en-US" sz="3443">
                <a:solidFill>
                  <a:srgbClr val="FFFFFF"/>
                </a:solidFill>
                <a:latin typeface="Open Sans Bold"/>
              </a:rPr>
              <a:t>Chuyển đổi thành mã nhị phân sử dụng chuẩn ASCII. Ví dụ, "T" là 01010100, "h" là 01101000....</a:t>
            </a:r>
          </a:p>
          <a:p>
            <a:pPr algn="just">
              <a:lnSpc>
                <a:spcPts val="4820"/>
              </a:lnSpc>
            </a:pPr>
            <a:endParaRPr lang="en-US" sz="3443">
              <a:solidFill>
                <a:srgbClr val="FFFFFF"/>
              </a:solidFill>
              <a:latin typeface="Open Sans Bold"/>
            </a:endParaRPr>
          </a:p>
          <a:p>
            <a:pPr marL="743351" lvl="1" indent="-371675" algn="just">
              <a:lnSpc>
                <a:spcPts val="4820"/>
              </a:lnSpc>
              <a:buFont typeface="Arial"/>
              <a:buChar char="•"/>
            </a:pPr>
            <a:r>
              <a:rPr lang="en-US" sz="3443">
                <a:solidFill>
                  <a:srgbClr val="FFFFFF"/>
                </a:solidFill>
                <a:latin typeface="Open Sans Bold"/>
              </a:rPr>
              <a:t>01010100 01101000 01100101 01111001 00100000 01100001 01110010 01100101 00100000 01100100 01100101 01110100 01100101 01110010 01101101 01101001 01101110 01101001 01110011 01110100 01101001   01100011</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171" r="-97184" b="-42013"/>
            </a:stretch>
          </a:blipFill>
        </p:spPr>
      </p:sp>
      <p:sp>
        <p:nvSpPr>
          <p:cNvPr id="3" name="TextBox 3"/>
          <p:cNvSpPr txBox="1"/>
          <p:nvPr/>
        </p:nvSpPr>
        <p:spPr>
          <a:xfrm>
            <a:off x="7764547" y="400689"/>
            <a:ext cx="9089661" cy="3238567"/>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Padding in the MD5 algorithm</a:t>
            </a:r>
          </a:p>
          <a:p>
            <a:pPr>
              <a:lnSpc>
                <a:spcPts val="8483"/>
              </a:lnSpc>
            </a:pPr>
            <a:endParaRPr lang="en-US" sz="7507">
              <a:solidFill>
                <a:srgbClr val="FFFFFF"/>
              </a:solidFill>
              <a:latin typeface="Open Sauce Heavy"/>
            </a:endParaRPr>
          </a:p>
        </p:txBody>
      </p:sp>
      <p:sp>
        <p:nvSpPr>
          <p:cNvPr id="4" name="TextBox 4"/>
          <p:cNvSpPr txBox="1"/>
          <p:nvPr/>
        </p:nvSpPr>
        <p:spPr>
          <a:xfrm>
            <a:off x="5659080" y="3183078"/>
            <a:ext cx="11883443" cy="6075222"/>
          </a:xfrm>
          <a:prstGeom prst="rect">
            <a:avLst/>
          </a:prstGeom>
        </p:spPr>
        <p:txBody>
          <a:bodyPr lIns="0" tIns="0" rIns="0" bIns="0" rtlCol="0" anchor="t">
            <a:spAutoFit/>
          </a:bodyPr>
          <a:lstStyle/>
          <a:p>
            <a:pPr marL="743351" lvl="1" indent="-371675" algn="just">
              <a:lnSpc>
                <a:spcPts val="4820"/>
              </a:lnSpc>
              <a:buFont typeface="Arial"/>
              <a:buChar char="•"/>
            </a:pPr>
            <a:r>
              <a:rPr lang="en-US" sz="3443">
                <a:solidFill>
                  <a:srgbClr val="FFFFFF"/>
                </a:solidFill>
                <a:latin typeface="Open Sans Bold"/>
              </a:rPr>
              <a:t>Dữ liệu sau khi đã chuyển đổi thành nhị phân sẽ được thêm đệm để tạo thành các khối 512-bit.</a:t>
            </a:r>
          </a:p>
          <a:p>
            <a:pPr marL="743351" lvl="1" indent="-371675" algn="just">
              <a:lnSpc>
                <a:spcPts val="4820"/>
              </a:lnSpc>
              <a:buFont typeface="Arial"/>
              <a:buChar char="•"/>
            </a:pPr>
            <a:r>
              <a:rPr lang="en-US" sz="3443">
                <a:solidFill>
                  <a:srgbClr val="FFFFFF"/>
                </a:solidFill>
                <a:latin typeface="Open Sans Bold"/>
              </a:rPr>
              <a:t>Dữ liệu ban đầu có độ dài 176 bit (22 ký tự x 8 bit/ký tự). Để đạt đủ 512 bit, cần thêm 336 bit đệm.</a:t>
            </a:r>
          </a:p>
          <a:p>
            <a:pPr marL="743351" lvl="1" indent="-371675" algn="just">
              <a:lnSpc>
                <a:spcPts val="4820"/>
              </a:lnSpc>
              <a:buFont typeface="Arial"/>
              <a:buChar char="•"/>
            </a:pPr>
            <a:r>
              <a:rPr lang="en-US" sz="3443">
                <a:solidFill>
                  <a:srgbClr val="FFFFFF"/>
                </a:solidFill>
                <a:latin typeface="Open Sans Bold"/>
              </a:rPr>
              <a:t>Thêm một bit 1 ngay sau dữ liệu nhị phân ban đầu, sau đó là các bit 0 cho đến khi tổng cộng đạt 448 bit.</a:t>
            </a:r>
          </a:p>
          <a:p>
            <a:pPr marL="743351" lvl="1" indent="-371675" algn="just">
              <a:lnSpc>
                <a:spcPts val="4820"/>
              </a:lnSpc>
              <a:buFont typeface="Arial"/>
              <a:buChar char="•"/>
            </a:pPr>
            <a:r>
              <a:rPr lang="en-US" sz="3443">
                <a:solidFill>
                  <a:srgbClr val="FFFFFF"/>
                </a:solidFill>
                <a:latin typeface="Open Sans Bold"/>
              </a:rPr>
              <a:t>64 bit cuối cùng của khối 512-bit được dành để biểu diễn độ dài của thông điệp ban đầu (ở đây là 176 dưới dạng nhị phân 10110000).</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166200"/>
            <a:ext cx="16230600" cy="7954601"/>
          </a:xfrm>
          <a:custGeom>
            <a:avLst/>
            <a:gdLst/>
            <a:ahLst/>
            <a:cxnLst/>
            <a:rect l="l" t="t" r="r" b="b"/>
            <a:pathLst>
              <a:path w="16230600" h="7954601">
                <a:moveTo>
                  <a:pt x="0" y="0"/>
                </a:moveTo>
                <a:lnTo>
                  <a:pt x="16230600" y="0"/>
                </a:lnTo>
                <a:lnTo>
                  <a:pt x="16230600" y="7954600"/>
                </a:lnTo>
                <a:lnTo>
                  <a:pt x="0" y="7954600"/>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36655" r="-174543" b="-37888"/>
            </a:stretch>
          </a:blipFill>
        </p:spPr>
      </p:sp>
      <p:sp>
        <p:nvSpPr>
          <p:cNvPr id="3" name="TextBox 3"/>
          <p:cNvSpPr txBox="1"/>
          <p:nvPr/>
        </p:nvSpPr>
        <p:spPr>
          <a:xfrm>
            <a:off x="1028700" y="381639"/>
            <a:ext cx="15856750" cy="1936955"/>
          </a:xfrm>
          <a:prstGeom prst="rect">
            <a:avLst/>
          </a:prstGeom>
        </p:spPr>
        <p:txBody>
          <a:bodyPr lIns="0" tIns="0" rIns="0" bIns="0" rtlCol="0" anchor="t">
            <a:spAutoFit/>
          </a:bodyPr>
          <a:lstStyle/>
          <a:p>
            <a:pPr>
              <a:lnSpc>
                <a:spcPts val="7549"/>
              </a:lnSpc>
            </a:pPr>
            <a:r>
              <a:rPr lang="en-US" sz="6681">
                <a:solidFill>
                  <a:srgbClr val="FFFFFF"/>
                </a:solidFill>
                <a:latin typeface="Open Sauce Heavy"/>
              </a:rPr>
              <a:t>Padding in the MD5 algorithm</a:t>
            </a:r>
          </a:p>
          <a:p>
            <a:pPr>
              <a:lnSpc>
                <a:spcPts val="7549"/>
              </a:lnSpc>
            </a:pPr>
            <a:endParaRPr lang="en-US" sz="6681">
              <a:solidFill>
                <a:srgbClr val="FFFFFF"/>
              </a:solidFill>
              <a:latin typeface="Open Sauce Heavy"/>
            </a:endParaRPr>
          </a:p>
        </p:txBody>
      </p:sp>
      <p:sp>
        <p:nvSpPr>
          <p:cNvPr id="4" name="TextBox 4"/>
          <p:cNvSpPr txBox="1"/>
          <p:nvPr/>
        </p:nvSpPr>
        <p:spPr>
          <a:xfrm>
            <a:off x="5608065" y="1590238"/>
            <a:ext cx="12340238" cy="8104193"/>
          </a:xfrm>
          <a:prstGeom prst="rect">
            <a:avLst/>
          </a:prstGeom>
        </p:spPr>
        <p:txBody>
          <a:bodyPr lIns="0" tIns="0" rIns="0" bIns="0" rtlCol="0" anchor="t">
            <a:spAutoFit/>
          </a:bodyPr>
          <a:lstStyle/>
          <a:p>
            <a:pPr algn="just">
              <a:lnSpc>
                <a:spcPts val="5005"/>
              </a:lnSpc>
            </a:pPr>
            <a:r>
              <a:rPr lang="en-US" sz="3575">
                <a:solidFill>
                  <a:srgbClr val="56AEFF"/>
                </a:solidFill>
                <a:latin typeface="Open Sans Bold"/>
              </a:rPr>
              <a:t>01010100 01101000 01100101 01111001 00100000 01100001 01110010 01100101 00100000 01100100 01100101 01110100 01100101 01110010 01101101 01101001 01101110 01101001 01110011 01110100 01101001 01100011</a:t>
            </a:r>
            <a:r>
              <a:rPr lang="en-US" sz="3575">
                <a:solidFill>
                  <a:srgbClr val="FFFFFF"/>
                </a:solidFill>
                <a:latin typeface="Open Sans Bold"/>
              </a:rPr>
              <a:t> 10000000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a:t>
            </a:r>
            <a:r>
              <a:rPr lang="en-US" sz="3575">
                <a:solidFill>
                  <a:srgbClr val="1F7F95"/>
                </a:solidFill>
                <a:latin typeface="Open Sans Bold"/>
              </a:rPr>
              <a:t>00000000 00000000 00000000 00000000 00000000    00000000    00000000    1011 0000</a:t>
            </a:r>
          </a:p>
        </p:txBody>
      </p:sp>
      <p:sp>
        <p:nvSpPr>
          <p:cNvPr id="5" name="TextBox 5"/>
          <p:cNvSpPr txBox="1"/>
          <p:nvPr/>
        </p:nvSpPr>
        <p:spPr>
          <a:xfrm>
            <a:off x="535967" y="2876837"/>
            <a:ext cx="4173585" cy="5540520"/>
          </a:xfrm>
          <a:prstGeom prst="rect">
            <a:avLst/>
          </a:prstGeom>
        </p:spPr>
        <p:txBody>
          <a:bodyPr lIns="0" tIns="0" rIns="0" bIns="0" rtlCol="0" anchor="t">
            <a:spAutoFit/>
          </a:bodyPr>
          <a:lstStyle/>
          <a:p>
            <a:pPr marL="754417" lvl="1" indent="-377208" algn="just">
              <a:lnSpc>
                <a:spcPts val="4892"/>
              </a:lnSpc>
              <a:buFont typeface="Arial"/>
              <a:buChar char="•"/>
            </a:pPr>
            <a:r>
              <a:rPr lang="en-US" sz="3494">
                <a:solidFill>
                  <a:srgbClr val="FFFFFF"/>
                </a:solidFill>
                <a:latin typeface="Open Sans Bold"/>
              </a:rPr>
              <a:t>176 bit thể hiện đầu vào ban đầu</a:t>
            </a:r>
          </a:p>
          <a:p>
            <a:pPr algn="just">
              <a:lnSpc>
                <a:spcPts val="4892"/>
              </a:lnSpc>
            </a:pPr>
            <a:endParaRPr lang="en-US" sz="3494">
              <a:solidFill>
                <a:srgbClr val="FFFFFF"/>
              </a:solidFill>
              <a:latin typeface="Open Sans Bold"/>
            </a:endParaRPr>
          </a:p>
          <a:p>
            <a:pPr marL="754417" lvl="1" indent="-377208" algn="just">
              <a:lnSpc>
                <a:spcPts val="4892"/>
              </a:lnSpc>
              <a:buFont typeface="Arial"/>
              <a:buChar char="•"/>
            </a:pPr>
            <a:r>
              <a:rPr lang="en-US" sz="3494">
                <a:solidFill>
                  <a:srgbClr val="FFFFFF"/>
                </a:solidFill>
                <a:latin typeface="Open Sans Bold"/>
              </a:rPr>
              <a:t>272 bit đệm</a:t>
            </a:r>
          </a:p>
          <a:p>
            <a:pPr algn="just">
              <a:lnSpc>
                <a:spcPts val="4892"/>
              </a:lnSpc>
            </a:pPr>
            <a:endParaRPr lang="en-US" sz="3494">
              <a:solidFill>
                <a:srgbClr val="FFFFFF"/>
              </a:solidFill>
              <a:latin typeface="Open Sans Bold"/>
            </a:endParaRPr>
          </a:p>
          <a:p>
            <a:pPr marL="754417" lvl="1" indent="-377208" algn="just">
              <a:lnSpc>
                <a:spcPts val="4892"/>
              </a:lnSpc>
              <a:buFont typeface="Arial"/>
              <a:buChar char="•"/>
            </a:pPr>
            <a:r>
              <a:rPr lang="en-US" sz="3494">
                <a:solidFill>
                  <a:srgbClr val="FFFFFF"/>
                </a:solidFill>
                <a:latin typeface="Open Sans Bold"/>
              </a:rPr>
              <a:t>64 bit độ dài của đầu vào ban đầu</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166200"/>
            <a:ext cx="16230600" cy="7954601"/>
          </a:xfrm>
          <a:custGeom>
            <a:avLst/>
            <a:gdLst/>
            <a:ahLst/>
            <a:cxnLst/>
            <a:rect l="l" t="t" r="r" b="b"/>
            <a:pathLst>
              <a:path w="16230600" h="7954601">
                <a:moveTo>
                  <a:pt x="0" y="0"/>
                </a:moveTo>
                <a:lnTo>
                  <a:pt x="16230600" y="0"/>
                </a:lnTo>
                <a:lnTo>
                  <a:pt x="16230600" y="7954600"/>
                </a:lnTo>
                <a:lnTo>
                  <a:pt x="0" y="7954600"/>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84911" y="191756"/>
            <a:ext cx="4912101" cy="9763707"/>
          </a:xfrm>
          <a:custGeom>
            <a:avLst/>
            <a:gdLst/>
            <a:ahLst/>
            <a:cxnLst/>
            <a:rect l="l" t="t" r="r" b="b"/>
            <a:pathLst>
              <a:path w="4912101" h="9763707">
                <a:moveTo>
                  <a:pt x="0" y="0"/>
                </a:moveTo>
                <a:lnTo>
                  <a:pt x="4912100" y="0"/>
                </a:lnTo>
                <a:lnTo>
                  <a:pt x="4912100" y="9763707"/>
                </a:lnTo>
                <a:lnTo>
                  <a:pt x="0" y="9763707"/>
                </a:lnTo>
                <a:lnTo>
                  <a:pt x="0" y="0"/>
                </a:lnTo>
                <a:close/>
              </a:path>
            </a:pathLst>
          </a:custGeom>
          <a:blipFill>
            <a:blip r:embed="rId4"/>
            <a:stretch>
              <a:fillRect t="-903" r="-1180" b="-903"/>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TextBox 3"/>
          <p:cNvSpPr txBox="1"/>
          <p:nvPr/>
        </p:nvSpPr>
        <p:spPr>
          <a:xfrm>
            <a:off x="377205" y="8124758"/>
            <a:ext cx="10739155" cy="2162242"/>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The input M</a:t>
            </a:r>
          </a:p>
          <a:p>
            <a:pPr>
              <a:lnSpc>
                <a:spcPts val="8483"/>
              </a:lnSpc>
            </a:pPr>
            <a:endParaRPr lang="en-US" sz="7507">
              <a:solidFill>
                <a:srgbClr val="FFFFFF"/>
              </a:solidFill>
              <a:latin typeface="Open Sauce Heavy"/>
            </a:endParaRPr>
          </a:p>
        </p:txBody>
      </p:sp>
      <p:sp>
        <p:nvSpPr>
          <p:cNvPr id="4" name="TextBox 4"/>
          <p:cNvSpPr txBox="1"/>
          <p:nvPr/>
        </p:nvSpPr>
        <p:spPr>
          <a:xfrm>
            <a:off x="7196984" y="463302"/>
            <a:ext cx="10062316" cy="9244372"/>
          </a:xfrm>
          <a:prstGeom prst="rect">
            <a:avLst/>
          </a:prstGeom>
        </p:spPr>
        <p:txBody>
          <a:bodyPr lIns="0" tIns="0" rIns="0" bIns="0" rtlCol="0" anchor="t">
            <a:spAutoFit/>
          </a:bodyPr>
          <a:lstStyle/>
          <a:p>
            <a:pPr marL="594732" lvl="1" indent="-297366" algn="just">
              <a:lnSpc>
                <a:spcPts val="3856"/>
              </a:lnSpc>
              <a:buFont typeface="Arial"/>
              <a:buChar char="•"/>
            </a:pPr>
            <a:r>
              <a:rPr lang="en-US" sz="2754">
                <a:solidFill>
                  <a:srgbClr val="FFFFFF"/>
                </a:solidFill>
                <a:latin typeface="Open Sans Bold"/>
              </a:rPr>
              <a:t>M 512 bit của chúng ta cần được chia thành 16 “từ” 32 bit. Mỗi từ này được gán một số riêng, từ M0 đến M15.</a:t>
            </a:r>
          </a:p>
          <a:p>
            <a:pPr marL="594732" lvl="1" indent="-297366" algn="just">
              <a:lnSpc>
                <a:spcPts val="3856"/>
              </a:lnSpc>
              <a:buFont typeface="Arial"/>
              <a:buChar char="•"/>
            </a:pPr>
            <a:r>
              <a:rPr lang="en-US" sz="2754">
                <a:solidFill>
                  <a:srgbClr val="FFFFFF"/>
                </a:solidFill>
                <a:latin typeface="Open Sans Bold"/>
              </a:rPr>
              <a:t>M 0 – 01010100 01101000 01100101 01111001</a:t>
            </a:r>
          </a:p>
          <a:p>
            <a:pPr marL="594732" lvl="1" indent="-297366" algn="just">
              <a:lnSpc>
                <a:spcPts val="3856"/>
              </a:lnSpc>
              <a:buFont typeface="Arial"/>
              <a:buChar char="•"/>
            </a:pPr>
            <a:r>
              <a:rPr lang="en-US" sz="2754">
                <a:solidFill>
                  <a:srgbClr val="FFFFFF"/>
                </a:solidFill>
                <a:latin typeface="Open Sans Bold"/>
              </a:rPr>
              <a:t>M 1 – 00100000 01100001 01110010 01100101</a:t>
            </a:r>
          </a:p>
          <a:p>
            <a:pPr marL="594732" lvl="1" indent="-297366" algn="just">
              <a:lnSpc>
                <a:spcPts val="3856"/>
              </a:lnSpc>
              <a:buFont typeface="Arial"/>
              <a:buChar char="•"/>
            </a:pPr>
            <a:r>
              <a:rPr lang="en-US" sz="2754">
                <a:solidFill>
                  <a:srgbClr val="FFFFFF"/>
                </a:solidFill>
                <a:latin typeface="Open Sans Bold"/>
              </a:rPr>
              <a:t>M 2  – 00100000 01100100 01100101 01110100</a:t>
            </a:r>
          </a:p>
          <a:p>
            <a:pPr marL="594732" lvl="1" indent="-297366" algn="just">
              <a:lnSpc>
                <a:spcPts val="3856"/>
              </a:lnSpc>
              <a:buFont typeface="Arial"/>
              <a:buChar char="•"/>
            </a:pPr>
            <a:r>
              <a:rPr lang="en-US" sz="2754">
                <a:solidFill>
                  <a:srgbClr val="FFFFFF"/>
                </a:solidFill>
                <a:latin typeface="Open Sans Bold"/>
              </a:rPr>
              <a:t>M 3  – 01100101 01110010 01101101 01101001</a:t>
            </a:r>
          </a:p>
          <a:p>
            <a:pPr marL="594732" lvl="1" indent="-297366" algn="just">
              <a:lnSpc>
                <a:spcPts val="3856"/>
              </a:lnSpc>
              <a:buFont typeface="Arial"/>
              <a:buChar char="•"/>
            </a:pPr>
            <a:r>
              <a:rPr lang="en-US" sz="2754">
                <a:solidFill>
                  <a:srgbClr val="FFFFFF"/>
                </a:solidFill>
                <a:latin typeface="Open Sans Bold"/>
              </a:rPr>
              <a:t>M 4  – 01101110 01101001 01110011 01110100</a:t>
            </a:r>
          </a:p>
          <a:p>
            <a:pPr marL="594732" lvl="1" indent="-297366" algn="just">
              <a:lnSpc>
                <a:spcPts val="3856"/>
              </a:lnSpc>
              <a:buFont typeface="Arial"/>
              <a:buChar char="•"/>
            </a:pPr>
            <a:r>
              <a:rPr lang="en-US" sz="2754">
                <a:solidFill>
                  <a:srgbClr val="FFFFFF"/>
                </a:solidFill>
                <a:latin typeface="Open Sans Bold"/>
              </a:rPr>
              <a:t>M 5  – 01101001 01100011 10000000 00000000</a:t>
            </a:r>
          </a:p>
          <a:p>
            <a:pPr marL="594732" lvl="1" indent="-297366" algn="just">
              <a:lnSpc>
                <a:spcPts val="3856"/>
              </a:lnSpc>
              <a:buFont typeface="Arial"/>
              <a:buChar char="•"/>
            </a:pPr>
            <a:r>
              <a:rPr lang="en-US" sz="2754">
                <a:solidFill>
                  <a:srgbClr val="FFFFFF"/>
                </a:solidFill>
                <a:latin typeface="Open Sans Bold"/>
              </a:rPr>
              <a:t>M 6  – 00000000 00000000 00000000 00000000</a:t>
            </a:r>
          </a:p>
          <a:p>
            <a:pPr marL="594732" lvl="1" indent="-297366" algn="just">
              <a:lnSpc>
                <a:spcPts val="3856"/>
              </a:lnSpc>
              <a:buFont typeface="Arial"/>
              <a:buChar char="•"/>
            </a:pPr>
            <a:r>
              <a:rPr lang="en-US" sz="2754">
                <a:solidFill>
                  <a:srgbClr val="FFFFFF"/>
                </a:solidFill>
                <a:latin typeface="Open Sans Bold"/>
              </a:rPr>
              <a:t>M 7  – 00000000 00000000 00000000 00000000</a:t>
            </a:r>
          </a:p>
          <a:p>
            <a:pPr marL="594732" lvl="1" indent="-297366" algn="just">
              <a:lnSpc>
                <a:spcPts val="3856"/>
              </a:lnSpc>
              <a:buFont typeface="Arial"/>
              <a:buChar char="•"/>
            </a:pPr>
            <a:r>
              <a:rPr lang="en-US" sz="2754">
                <a:solidFill>
                  <a:srgbClr val="FFFFFF"/>
                </a:solidFill>
                <a:latin typeface="Open Sans Bold"/>
              </a:rPr>
              <a:t>M 8  – 00000000 00000000 00000000 00000000</a:t>
            </a:r>
          </a:p>
          <a:p>
            <a:pPr marL="594732" lvl="1" indent="-297366" algn="just">
              <a:lnSpc>
                <a:spcPts val="3856"/>
              </a:lnSpc>
              <a:buFont typeface="Arial"/>
              <a:buChar char="•"/>
            </a:pPr>
            <a:r>
              <a:rPr lang="en-US" sz="2754">
                <a:solidFill>
                  <a:srgbClr val="FFFFFF"/>
                </a:solidFill>
                <a:latin typeface="Open Sans Bold"/>
              </a:rPr>
              <a:t>M 9  – 00000000 00000000 00000000 00000000</a:t>
            </a:r>
          </a:p>
          <a:p>
            <a:pPr marL="594732" lvl="1" indent="-297366" algn="just">
              <a:lnSpc>
                <a:spcPts val="3856"/>
              </a:lnSpc>
              <a:buFont typeface="Arial"/>
              <a:buChar char="•"/>
            </a:pPr>
            <a:r>
              <a:rPr lang="en-US" sz="2754">
                <a:solidFill>
                  <a:srgbClr val="FFFFFF"/>
                </a:solidFill>
                <a:latin typeface="Open Sans Bold"/>
              </a:rPr>
              <a:t>M 10  – 00000000 00000000 00000000 00000000</a:t>
            </a:r>
          </a:p>
          <a:p>
            <a:pPr marL="594732" lvl="1" indent="-297366" algn="just">
              <a:lnSpc>
                <a:spcPts val="3856"/>
              </a:lnSpc>
              <a:buFont typeface="Arial"/>
              <a:buChar char="•"/>
            </a:pPr>
            <a:r>
              <a:rPr lang="en-US" sz="2754">
                <a:solidFill>
                  <a:srgbClr val="FFFFFF"/>
                </a:solidFill>
                <a:latin typeface="Open Sans Bold"/>
              </a:rPr>
              <a:t>M 11  – 00000000 00000000 00000000 00000000</a:t>
            </a:r>
          </a:p>
          <a:p>
            <a:pPr marL="594732" lvl="1" indent="-297366" algn="just">
              <a:lnSpc>
                <a:spcPts val="3856"/>
              </a:lnSpc>
              <a:buFont typeface="Arial"/>
              <a:buChar char="•"/>
            </a:pPr>
            <a:r>
              <a:rPr lang="en-US" sz="2754">
                <a:solidFill>
                  <a:srgbClr val="FFFFFF"/>
                </a:solidFill>
                <a:latin typeface="Open Sans Bold"/>
              </a:rPr>
              <a:t>M 12  – 00000000 00000000 00000000 00000000</a:t>
            </a:r>
          </a:p>
          <a:p>
            <a:pPr marL="594732" lvl="1" indent="-297366" algn="just">
              <a:lnSpc>
                <a:spcPts val="3856"/>
              </a:lnSpc>
              <a:buFont typeface="Arial"/>
              <a:buChar char="•"/>
            </a:pPr>
            <a:r>
              <a:rPr lang="en-US" sz="2754">
                <a:solidFill>
                  <a:srgbClr val="FFFFFF"/>
                </a:solidFill>
                <a:latin typeface="Open Sans Bold"/>
              </a:rPr>
              <a:t>M 13  – 00000000 00000000 00000000 00000000</a:t>
            </a:r>
          </a:p>
          <a:p>
            <a:pPr marL="594732" lvl="1" indent="-297366" algn="just">
              <a:lnSpc>
                <a:spcPts val="3856"/>
              </a:lnSpc>
              <a:buFont typeface="Arial"/>
              <a:buChar char="•"/>
            </a:pPr>
            <a:r>
              <a:rPr lang="en-US" sz="2754">
                <a:solidFill>
                  <a:srgbClr val="FFFFFF"/>
                </a:solidFill>
                <a:latin typeface="Open Sans Bold"/>
              </a:rPr>
              <a:t>M 14  – 00000000 00000000 00000000 00000000</a:t>
            </a:r>
          </a:p>
          <a:p>
            <a:pPr marL="594732" lvl="1" indent="-297366" algn="just">
              <a:lnSpc>
                <a:spcPts val="3856"/>
              </a:lnSpc>
              <a:buFont typeface="Arial"/>
              <a:buChar char="•"/>
            </a:pPr>
            <a:r>
              <a:rPr lang="en-US" sz="2754">
                <a:solidFill>
                  <a:srgbClr val="FFFFFF"/>
                </a:solidFill>
                <a:latin typeface="Open Sans Bold"/>
              </a:rPr>
              <a:t>M 15  – 00000000 00000000 00000000 10110000</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TextBox 3"/>
          <p:cNvSpPr txBox="1"/>
          <p:nvPr/>
        </p:nvSpPr>
        <p:spPr>
          <a:xfrm>
            <a:off x="2858788" y="2981258"/>
            <a:ext cx="7370229" cy="2162242"/>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using hexadecimal</a:t>
            </a:r>
          </a:p>
        </p:txBody>
      </p:sp>
      <p:sp>
        <p:nvSpPr>
          <p:cNvPr id="4" name="TextBox 4"/>
          <p:cNvSpPr txBox="1"/>
          <p:nvPr/>
        </p:nvSpPr>
        <p:spPr>
          <a:xfrm>
            <a:off x="10229017" y="453777"/>
            <a:ext cx="8359813" cy="9253266"/>
          </a:xfrm>
          <a:prstGeom prst="rect">
            <a:avLst/>
          </a:prstGeom>
        </p:spPr>
        <p:txBody>
          <a:bodyPr lIns="0" tIns="0" rIns="0" bIns="0" rtlCol="0" anchor="t">
            <a:spAutoFit/>
          </a:bodyPr>
          <a:lstStyle/>
          <a:p>
            <a:pPr marL="707204" lvl="1" indent="-353602" algn="just">
              <a:lnSpc>
                <a:spcPts val="4585"/>
              </a:lnSpc>
              <a:buFont typeface="Arial"/>
              <a:buChar char="•"/>
            </a:pPr>
            <a:r>
              <a:rPr lang="en-US" sz="3275">
                <a:solidFill>
                  <a:srgbClr val="FFFFFF"/>
                </a:solidFill>
                <a:latin typeface="Open Sans Bold"/>
              </a:rPr>
              <a:t>M0 – 54686579</a:t>
            </a:r>
          </a:p>
          <a:p>
            <a:pPr marL="707204" lvl="1" indent="-353602" algn="just">
              <a:lnSpc>
                <a:spcPts val="4585"/>
              </a:lnSpc>
              <a:buFont typeface="Arial"/>
              <a:buChar char="•"/>
            </a:pPr>
            <a:r>
              <a:rPr lang="en-US" sz="3275">
                <a:solidFill>
                  <a:srgbClr val="FFFFFF"/>
                </a:solidFill>
                <a:latin typeface="Open Sans Bold"/>
              </a:rPr>
              <a:t>M1 – 20617265</a:t>
            </a:r>
          </a:p>
          <a:p>
            <a:pPr marL="707204" lvl="1" indent="-353602" algn="just">
              <a:lnSpc>
                <a:spcPts val="4585"/>
              </a:lnSpc>
              <a:buFont typeface="Arial"/>
              <a:buChar char="•"/>
            </a:pPr>
            <a:r>
              <a:rPr lang="en-US" sz="3275">
                <a:solidFill>
                  <a:srgbClr val="FFFFFF"/>
                </a:solidFill>
                <a:latin typeface="Open Sans Bold"/>
              </a:rPr>
              <a:t>M2 – 20646574</a:t>
            </a:r>
          </a:p>
          <a:p>
            <a:pPr marL="707204" lvl="1" indent="-353602" algn="just">
              <a:lnSpc>
                <a:spcPts val="4585"/>
              </a:lnSpc>
              <a:buFont typeface="Arial"/>
              <a:buChar char="•"/>
            </a:pPr>
            <a:r>
              <a:rPr lang="en-US" sz="3275">
                <a:solidFill>
                  <a:srgbClr val="FFFFFF"/>
                </a:solidFill>
                <a:latin typeface="Open Sans Bold"/>
              </a:rPr>
              <a:t>M3 – 65726D69</a:t>
            </a:r>
          </a:p>
          <a:p>
            <a:pPr marL="707204" lvl="1" indent="-353602" algn="just">
              <a:lnSpc>
                <a:spcPts val="4585"/>
              </a:lnSpc>
              <a:buFont typeface="Arial"/>
              <a:buChar char="•"/>
            </a:pPr>
            <a:r>
              <a:rPr lang="en-US" sz="3275">
                <a:solidFill>
                  <a:srgbClr val="FFFFFF"/>
                </a:solidFill>
                <a:latin typeface="Open Sans Bold"/>
              </a:rPr>
              <a:t>M4 – 6E697374</a:t>
            </a:r>
          </a:p>
          <a:p>
            <a:pPr marL="707204" lvl="1" indent="-353602" algn="just">
              <a:lnSpc>
                <a:spcPts val="4585"/>
              </a:lnSpc>
              <a:buFont typeface="Arial"/>
              <a:buChar char="•"/>
            </a:pPr>
            <a:r>
              <a:rPr lang="en-US" sz="3275">
                <a:solidFill>
                  <a:srgbClr val="FFFFFF"/>
                </a:solidFill>
                <a:latin typeface="Open Sans Bold"/>
              </a:rPr>
              <a:t>M5 – 69638000</a:t>
            </a:r>
          </a:p>
          <a:p>
            <a:pPr marL="707204" lvl="1" indent="-353602" algn="just">
              <a:lnSpc>
                <a:spcPts val="4585"/>
              </a:lnSpc>
              <a:buFont typeface="Arial"/>
              <a:buChar char="•"/>
            </a:pPr>
            <a:r>
              <a:rPr lang="en-US" sz="3275">
                <a:solidFill>
                  <a:srgbClr val="FFFFFF"/>
                </a:solidFill>
                <a:latin typeface="Open Sans Bold"/>
              </a:rPr>
              <a:t>M6 – 00000000</a:t>
            </a:r>
          </a:p>
          <a:p>
            <a:pPr marL="707204" lvl="1" indent="-353602" algn="just">
              <a:lnSpc>
                <a:spcPts val="4585"/>
              </a:lnSpc>
              <a:buFont typeface="Arial"/>
              <a:buChar char="•"/>
            </a:pPr>
            <a:r>
              <a:rPr lang="en-US" sz="3275">
                <a:solidFill>
                  <a:srgbClr val="FFFFFF"/>
                </a:solidFill>
                <a:latin typeface="Open Sans Bold"/>
              </a:rPr>
              <a:t>M7 – 00000000</a:t>
            </a:r>
          </a:p>
          <a:p>
            <a:pPr marL="707204" lvl="1" indent="-353602" algn="just">
              <a:lnSpc>
                <a:spcPts val="4585"/>
              </a:lnSpc>
              <a:buFont typeface="Arial"/>
              <a:buChar char="•"/>
            </a:pPr>
            <a:r>
              <a:rPr lang="en-US" sz="3275">
                <a:solidFill>
                  <a:srgbClr val="FFFFFF"/>
                </a:solidFill>
                <a:latin typeface="Open Sans Bold"/>
              </a:rPr>
              <a:t>M8 – 00000000</a:t>
            </a:r>
          </a:p>
          <a:p>
            <a:pPr marL="707204" lvl="1" indent="-353602" algn="just">
              <a:lnSpc>
                <a:spcPts val="4585"/>
              </a:lnSpc>
              <a:buFont typeface="Arial"/>
              <a:buChar char="•"/>
            </a:pPr>
            <a:r>
              <a:rPr lang="en-US" sz="3275">
                <a:solidFill>
                  <a:srgbClr val="FFFFFF"/>
                </a:solidFill>
                <a:latin typeface="Open Sans Bold"/>
              </a:rPr>
              <a:t>M9 – 00000000</a:t>
            </a:r>
          </a:p>
          <a:p>
            <a:pPr marL="707204" lvl="1" indent="-353602" algn="just">
              <a:lnSpc>
                <a:spcPts val="4585"/>
              </a:lnSpc>
              <a:buFont typeface="Arial"/>
              <a:buChar char="•"/>
            </a:pPr>
            <a:r>
              <a:rPr lang="en-US" sz="3275">
                <a:solidFill>
                  <a:srgbClr val="FFFFFF"/>
                </a:solidFill>
                <a:latin typeface="Open Sans Bold"/>
              </a:rPr>
              <a:t>M10 – 00000000</a:t>
            </a:r>
          </a:p>
          <a:p>
            <a:pPr marL="707204" lvl="1" indent="-353602" algn="just">
              <a:lnSpc>
                <a:spcPts val="4585"/>
              </a:lnSpc>
              <a:buFont typeface="Arial"/>
              <a:buChar char="•"/>
            </a:pPr>
            <a:r>
              <a:rPr lang="en-US" sz="3275">
                <a:solidFill>
                  <a:srgbClr val="FFFFFF"/>
                </a:solidFill>
                <a:latin typeface="Open Sans Bold"/>
              </a:rPr>
              <a:t>M11 – 00000000</a:t>
            </a:r>
          </a:p>
          <a:p>
            <a:pPr marL="707204" lvl="1" indent="-353602" algn="just">
              <a:lnSpc>
                <a:spcPts val="4585"/>
              </a:lnSpc>
              <a:buFont typeface="Arial"/>
              <a:buChar char="•"/>
            </a:pPr>
            <a:r>
              <a:rPr lang="en-US" sz="3275">
                <a:solidFill>
                  <a:srgbClr val="FFFFFF"/>
                </a:solidFill>
                <a:latin typeface="Open Sans Bold"/>
              </a:rPr>
              <a:t>M12 – 00000000</a:t>
            </a:r>
          </a:p>
          <a:p>
            <a:pPr marL="707204" lvl="1" indent="-353602" algn="just">
              <a:lnSpc>
                <a:spcPts val="4585"/>
              </a:lnSpc>
              <a:buFont typeface="Arial"/>
              <a:buChar char="•"/>
            </a:pPr>
            <a:r>
              <a:rPr lang="en-US" sz="3275">
                <a:solidFill>
                  <a:srgbClr val="FFFFFF"/>
                </a:solidFill>
                <a:latin typeface="Open Sans Bold"/>
              </a:rPr>
              <a:t>M13 – 00000000</a:t>
            </a:r>
          </a:p>
          <a:p>
            <a:pPr marL="707204" lvl="1" indent="-353602" algn="just">
              <a:lnSpc>
                <a:spcPts val="4585"/>
              </a:lnSpc>
              <a:buFont typeface="Arial"/>
              <a:buChar char="•"/>
            </a:pPr>
            <a:r>
              <a:rPr lang="en-US" sz="3275">
                <a:solidFill>
                  <a:srgbClr val="FFFFFF"/>
                </a:solidFill>
                <a:latin typeface="Open Sans Bold"/>
              </a:rPr>
              <a:t>M14 – 00000000</a:t>
            </a:r>
          </a:p>
          <a:p>
            <a:pPr marL="707204" lvl="1" indent="-353602" algn="just">
              <a:lnSpc>
                <a:spcPts val="4585"/>
              </a:lnSpc>
              <a:buFont typeface="Arial"/>
              <a:buChar char="•"/>
            </a:pPr>
            <a:r>
              <a:rPr lang="en-US" sz="3275">
                <a:solidFill>
                  <a:srgbClr val="FFFFFF"/>
                </a:solidFill>
                <a:latin typeface="Open Sans Bold"/>
              </a:rPr>
              <a:t>M15 – 000000B0</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TextBox 3"/>
          <p:cNvSpPr txBox="1"/>
          <p:nvPr/>
        </p:nvSpPr>
        <p:spPr>
          <a:xfrm>
            <a:off x="3669144" y="1348044"/>
            <a:ext cx="13897522" cy="2879725"/>
          </a:xfrm>
          <a:prstGeom prst="rect">
            <a:avLst/>
          </a:prstGeom>
        </p:spPr>
        <p:txBody>
          <a:bodyPr lIns="0" tIns="0" rIns="0" bIns="0" rtlCol="0" anchor="t">
            <a:spAutoFit/>
          </a:bodyPr>
          <a:lstStyle/>
          <a:p>
            <a:pPr>
              <a:lnSpc>
                <a:spcPts val="11299"/>
              </a:lnSpc>
            </a:pPr>
            <a:r>
              <a:rPr lang="en-US" sz="9999">
                <a:solidFill>
                  <a:srgbClr val="FFFFFF"/>
                </a:solidFill>
                <a:latin typeface="Open Sauce Heavy"/>
              </a:rPr>
              <a:t>Initialization vectors</a:t>
            </a:r>
          </a:p>
          <a:p>
            <a:pPr>
              <a:lnSpc>
                <a:spcPts val="11299"/>
              </a:lnSpc>
            </a:pPr>
            <a:endParaRPr lang="en-US" sz="9999">
              <a:solidFill>
                <a:srgbClr val="FFFFFF"/>
              </a:solidFill>
              <a:latin typeface="Open Sauce Heavy"/>
            </a:endParaRPr>
          </a:p>
        </p:txBody>
      </p:sp>
      <p:sp>
        <p:nvSpPr>
          <p:cNvPr id="4" name="TextBox 4"/>
          <p:cNvSpPr txBox="1"/>
          <p:nvPr/>
        </p:nvSpPr>
        <p:spPr>
          <a:xfrm>
            <a:off x="3934398" y="3172463"/>
            <a:ext cx="13632268" cy="7839075"/>
          </a:xfrm>
          <a:prstGeom prst="rect">
            <a:avLst/>
          </a:prstGeom>
        </p:spPr>
        <p:txBody>
          <a:bodyPr lIns="0" tIns="0" rIns="0" bIns="0" rtlCol="0" anchor="t">
            <a:spAutoFit/>
          </a:bodyPr>
          <a:lstStyle/>
          <a:p>
            <a:pPr marL="1511299" lvl="1" indent="-755650" algn="just">
              <a:lnSpc>
                <a:spcPts val="9799"/>
              </a:lnSpc>
              <a:buFont typeface="Arial"/>
              <a:buChar char="•"/>
            </a:pPr>
            <a:r>
              <a:rPr lang="en-US" sz="6999">
                <a:solidFill>
                  <a:srgbClr val="FFFFFF"/>
                </a:solidFill>
                <a:latin typeface="Open Sans Bold"/>
              </a:rPr>
              <a:t>A – 01234567</a:t>
            </a:r>
          </a:p>
          <a:p>
            <a:pPr marL="1511299" lvl="1" indent="-755650" algn="just">
              <a:lnSpc>
                <a:spcPts val="9799"/>
              </a:lnSpc>
              <a:buFont typeface="Arial"/>
              <a:buChar char="•"/>
            </a:pPr>
            <a:r>
              <a:rPr lang="en-US" sz="6999">
                <a:solidFill>
                  <a:srgbClr val="FFFFFF"/>
                </a:solidFill>
                <a:latin typeface="Open Sans Bold"/>
              </a:rPr>
              <a:t>B – 89abcdef</a:t>
            </a:r>
          </a:p>
          <a:p>
            <a:pPr marL="1511299" lvl="1" indent="-755650" algn="just">
              <a:lnSpc>
                <a:spcPts val="9799"/>
              </a:lnSpc>
              <a:buFont typeface="Arial"/>
              <a:buChar char="•"/>
            </a:pPr>
            <a:r>
              <a:rPr lang="en-US" sz="6999">
                <a:solidFill>
                  <a:srgbClr val="FFFFFF"/>
                </a:solidFill>
                <a:latin typeface="Open Sans Bold"/>
              </a:rPr>
              <a:t>C – fedcba98</a:t>
            </a:r>
          </a:p>
          <a:p>
            <a:pPr marL="1511299" lvl="1" indent="-755650" algn="just">
              <a:lnSpc>
                <a:spcPts val="9799"/>
              </a:lnSpc>
              <a:buFont typeface="Arial"/>
              <a:buChar char="•"/>
            </a:pPr>
            <a:r>
              <a:rPr lang="en-US" sz="6999">
                <a:solidFill>
                  <a:srgbClr val="FFFFFF"/>
                </a:solidFill>
                <a:latin typeface="Open Sans Bold"/>
              </a:rPr>
              <a:t>D – 76543210</a:t>
            </a:r>
          </a:p>
          <a:p>
            <a:pPr algn="just">
              <a:lnSpc>
                <a:spcPts val="7000"/>
              </a:lnSpc>
            </a:pPr>
            <a:r>
              <a:rPr lang="en-US" sz="5000">
                <a:solidFill>
                  <a:srgbClr val="FFFFFF"/>
                </a:solidFill>
                <a:latin typeface="Open Sans Bold"/>
              </a:rPr>
              <a:t>"specified in the </a:t>
            </a:r>
            <a:r>
              <a:rPr lang="en-US" sz="5000" u="sng">
                <a:solidFill>
                  <a:srgbClr val="FFFFFF"/>
                </a:solidFill>
                <a:latin typeface="Open Sans Bold"/>
                <a:hlinkClick r:id="rId3" tooltip="https://datatracker.ietf.org/doc/html/rfc1321"/>
              </a:rPr>
              <a:t>RFC</a:t>
            </a:r>
            <a:r>
              <a:rPr lang="en-US" sz="5000">
                <a:solidFill>
                  <a:srgbClr val="FFFFFF"/>
                </a:solidFill>
                <a:latin typeface="Open Sans Bold"/>
              </a:rPr>
              <a:t> that outlines the MD5 standard"</a:t>
            </a:r>
          </a:p>
          <a:p>
            <a:pPr algn="just">
              <a:lnSpc>
                <a:spcPts val="9100"/>
              </a:lnSpc>
            </a:pPr>
            <a:endParaRPr lang="en-US" sz="5000">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 b="-1666"/>
            </a:stretch>
          </a:blipFill>
        </p:spPr>
      </p:sp>
      <p:grpSp>
        <p:nvGrpSpPr>
          <p:cNvPr id="3" name="Group 3"/>
          <p:cNvGrpSpPr/>
          <p:nvPr/>
        </p:nvGrpSpPr>
        <p:grpSpPr>
          <a:xfrm>
            <a:off x="8020757" y="3083830"/>
            <a:ext cx="9924062" cy="3938149"/>
            <a:chOff x="0" y="0"/>
            <a:chExt cx="5704240" cy="2263604"/>
          </a:xfrm>
        </p:grpSpPr>
        <p:sp>
          <p:nvSpPr>
            <p:cNvPr id="4" name="Freeform 4"/>
            <p:cNvSpPr/>
            <p:nvPr/>
          </p:nvSpPr>
          <p:spPr>
            <a:xfrm>
              <a:off x="0" y="0"/>
              <a:ext cx="5704240" cy="2263604"/>
            </a:xfrm>
            <a:custGeom>
              <a:avLst/>
              <a:gdLst/>
              <a:ahLst/>
              <a:cxnLst/>
              <a:rect l="l" t="t" r="r" b="b"/>
              <a:pathLst>
                <a:path w="5704240" h="2263604">
                  <a:moveTo>
                    <a:pt x="5579780" y="2263604"/>
                  </a:moveTo>
                  <a:lnTo>
                    <a:pt x="124460" y="2263604"/>
                  </a:lnTo>
                  <a:cubicBezTo>
                    <a:pt x="55880" y="2263604"/>
                    <a:pt x="0" y="2207724"/>
                    <a:pt x="0" y="2139144"/>
                  </a:cubicBezTo>
                  <a:lnTo>
                    <a:pt x="0" y="124460"/>
                  </a:lnTo>
                  <a:cubicBezTo>
                    <a:pt x="0" y="55880"/>
                    <a:pt x="55880" y="0"/>
                    <a:pt x="124460" y="0"/>
                  </a:cubicBezTo>
                  <a:lnTo>
                    <a:pt x="5579780" y="0"/>
                  </a:lnTo>
                  <a:cubicBezTo>
                    <a:pt x="5648360" y="0"/>
                    <a:pt x="5704240" y="55880"/>
                    <a:pt x="5704240" y="124460"/>
                  </a:cubicBezTo>
                  <a:lnTo>
                    <a:pt x="5704240" y="2139144"/>
                  </a:lnTo>
                  <a:cubicBezTo>
                    <a:pt x="5704240" y="2207724"/>
                    <a:pt x="5648360" y="2263604"/>
                    <a:pt x="5579780" y="2263604"/>
                  </a:cubicBezTo>
                  <a:close/>
                </a:path>
              </a:pathLst>
            </a:custGeom>
            <a:solidFill>
              <a:srgbClr val="4A83A1"/>
            </a:solidFill>
          </p:spPr>
        </p:sp>
      </p:grpSp>
      <p:sp>
        <p:nvSpPr>
          <p:cNvPr id="5" name="TextBox 5"/>
          <p:cNvSpPr txBox="1"/>
          <p:nvPr/>
        </p:nvSpPr>
        <p:spPr>
          <a:xfrm>
            <a:off x="1028700" y="3083830"/>
            <a:ext cx="6687186" cy="3657600"/>
          </a:xfrm>
          <a:prstGeom prst="rect">
            <a:avLst/>
          </a:prstGeom>
        </p:spPr>
        <p:txBody>
          <a:bodyPr lIns="0" tIns="0" rIns="0" bIns="0" rtlCol="0" anchor="t">
            <a:spAutoFit/>
          </a:bodyPr>
          <a:lstStyle/>
          <a:p>
            <a:pPr marL="0" lvl="0" indent="0" algn="l">
              <a:lnSpc>
                <a:spcPts val="9600"/>
              </a:lnSpc>
              <a:spcBef>
                <a:spcPct val="0"/>
              </a:spcBef>
            </a:pPr>
            <a:r>
              <a:rPr lang="en-US" sz="8000" spc="-160">
                <a:solidFill>
                  <a:srgbClr val="FFFFFF"/>
                </a:solidFill>
                <a:latin typeface="Literata Bold"/>
              </a:rPr>
              <a:t>What is Crypto Hash Function?</a:t>
            </a:r>
          </a:p>
        </p:txBody>
      </p:sp>
      <p:sp>
        <p:nvSpPr>
          <p:cNvPr id="6" name="Freeform 6"/>
          <p:cNvSpPr/>
          <p:nvPr/>
        </p:nvSpPr>
        <p:spPr>
          <a:xfrm>
            <a:off x="292781" y="387294"/>
            <a:ext cx="1627081" cy="1627081"/>
          </a:xfrm>
          <a:custGeom>
            <a:avLst/>
            <a:gdLst/>
            <a:ahLst/>
            <a:cxnLst/>
            <a:rect l="l" t="t" r="r" b="b"/>
            <a:pathLst>
              <a:path w="1627081" h="1627081">
                <a:moveTo>
                  <a:pt x="0" y="0"/>
                </a:moveTo>
                <a:lnTo>
                  <a:pt x="1627081" y="0"/>
                </a:lnTo>
                <a:lnTo>
                  <a:pt x="1627081" y="1627081"/>
                </a:lnTo>
                <a:lnTo>
                  <a:pt x="0" y="16270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8781250" y="3373587"/>
            <a:ext cx="8403076" cy="4079875"/>
          </a:xfrm>
          <a:prstGeom prst="rect">
            <a:avLst/>
          </a:prstGeom>
        </p:spPr>
        <p:txBody>
          <a:bodyPr lIns="0" tIns="0" rIns="0" bIns="0" rtlCol="0" anchor="t">
            <a:spAutoFit/>
          </a:bodyPr>
          <a:lstStyle/>
          <a:p>
            <a:pPr>
              <a:lnSpc>
                <a:spcPts val="6499"/>
              </a:lnSpc>
              <a:spcBef>
                <a:spcPct val="0"/>
              </a:spcBef>
            </a:pPr>
            <a:r>
              <a:rPr lang="en-US" sz="4999">
                <a:solidFill>
                  <a:srgbClr val="FFFFFF"/>
                </a:solidFill>
                <a:latin typeface="Literata Bold"/>
              </a:rPr>
              <a:t>Hàm băm mật mã học </a:t>
            </a:r>
          </a:p>
          <a:p>
            <a:pPr>
              <a:lnSpc>
                <a:spcPts val="6499"/>
              </a:lnSpc>
              <a:spcBef>
                <a:spcPct val="0"/>
              </a:spcBef>
            </a:pPr>
            <a:r>
              <a:rPr lang="en-US" sz="4999">
                <a:solidFill>
                  <a:srgbClr val="FFFFFF"/>
                </a:solidFill>
                <a:latin typeface="Literata Bold"/>
              </a:rPr>
              <a:t>sử dụng trong nhiều ứng dụng bảo mật thông tin đa dạng</a:t>
            </a:r>
          </a:p>
          <a:p>
            <a:pPr>
              <a:lnSpc>
                <a:spcPts val="6499"/>
              </a:lnSpc>
              <a:spcBef>
                <a:spcPct val="0"/>
              </a:spcBef>
            </a:pPr>
            <a:endParaRPr lang="en-US" sz="4999">
              <a:solidFill>
                <a:srgbClr val="FFFFFF"/>
              </a:solidFill>
              <a:latin typeface="Literata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84911" y="191756"/>
            <a:ext cx="4912101" cy="9763707"/>
          </a:xfrm>
          <a:custGeom>
            <a:avLst/>
            <a:gdLst/>
            <a:ahLst/>
            <a:cxnLst/>
            <a:rect l="l" t="t" r="r" b="b"/>
            <a:pathLst>
              <a:path w="4912101" h="9763707">
                <a:moveTo>
                  <a:pt x="0" y="0"/>
                </a:moveTo>
                <a:lnTo>
                  <a:pt x="4912100" y="0"/>
                </a:lnTo>
                <a:lnTo>
                  <a:pt x="4912100" y="9763707"/>
                </a:lnTo>
                <a:lnTo>
                  <a:pt x="0" y="9763707"/>
                </a:lnTo>
                <a:lnTo>
                  <a:pt x="0" y="0"/>
                </a:lnTo>
                <a:close/>
              </a:path>
            </a:pathLst>
          </a:custGeom>
          <a:blipFill>
            <a:blip r:embed="rId4"/>
            <a:stretch>
              <a:fillRect t="-903" r="-1180" b="-903"/>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7133" y="681399"/>
            <a:ext cx="15902167" cy="8924201"/>
          </a:xfrm>
          <a:custGeom>
            <a:avLst/>
            <a:gdLst/>
            <a:ahLst/>
            <a:cxnLst/>
            <a:rect l="l" t="t" r="r" b="b"/>
            <a:pathLst>
              <a:path w="15902167" h="8924201">
                <a:moveTo>
                  <a:pt x="0" y="0"/>
                </a:moveTo>
                <a:lnTo>
                  <a:pt x="15902167" y="0"/>
                </a:lnTo>
                <a:lnTo>
                  <a:pt x="15902167" y="8924202"/>
                </a:lnTo>
                <a:lnTo>
                  <a:pt x="0" y="8924202"/>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1889" y="3040350"/>
            <a:ext cx="18791778" cy="7246650"/>
          </a:xfrm>
          <a:custGeom>
            <a:avLst/>
            <a:gdLst/>
            <a:ahLst/>
            <a:cxnLst/>
            <a:rect l="l" t="t" r="r" b="b"/>
            <a:pathLst>
              <a:path w="18791778" h="7246650">
                <a:moveTo>
                  <a:pt x="0" y="0"/>
                </a:moveTo>
                <a:lnTo>
                  <a:pt x="18791778" y="0"/>
                </a:lnTo>
                <a:lnTo>
                  <a:pt x="18791778" y="7246650"/>
                </a:lnTo>
                <a:lnTo>
                  <a:pt x="0" y="7246650"/>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46986" y="0"/>
            <a:ext cx="14874598" cy="11155948"/>
          </a:xfrm>
          <a:custGeom>
            <a:avLst/>
            <a:gdLst/>
            <a:ahLst/>
            <a:cxnLst/>
            <a:rect l="l" t="t" r="r" b="b"/>
            <a:pathLst>
              <a:path w="14874598" h="11155948">
                <a:moveTo>
                  <a:pt x="0" y="0"/>
                </a:moveTo>
                <a:lnTo>
                  <a:pt x="14874597" y="0"/>
                </a:lnTo>
                <a:lnTo>
                  <a:pt x="14874597" y="11155948"/>
                </a:lnTo>
                <a:lnTo>
                  <a:pt x="0" y="11155948"/>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171" r="-97184" b="-42013"/>
            </a:stretch>
          </a:blipFill>
        </p:spPr>
      </p:sp>
      <p:sp>
        <p:nvSpPr>
          <p:cNvPr id="3" name="TextBox 3"/>
          <p:cNvSpPr txBox="1"/>
          <p:nvPr/>
        </p:nvSpPr>
        <p:spPr>
          <a:xfrm>
            <a:off x="6451756" y="400689"/>
            <a:ext cx="10402452" cy="2162242"/>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The F function</a:t>
            </a:r>
          </a:p>
          <a:p>
            <a:pPr>
              <a:lnSpc>
                <a:spcPts val="8483"/>
              </a:lnSpc>
            </a:pPr>
            <a:endParaRPr lang="en-US" sz="7507">
              <a:solidFill>
                <a:srgbClr val="FFFFFF"/>
              </a:solidFill>
              <a:latin typeface="Open Sauce Heavy"/>
            </a:endParaRPr>
          </a:p>
        </p:txBody>
      </p:sp>
      <p:sp>
        <p:nvSpPr>
          <p:cNvPr id="4" name="TextBox 4"/>
          <p:cNvSpPr txBox="1"/>
          <p:nvPr/>
        </p:nvSpPr>
        <p:spPr>
          <a:xfrm>
            <a:off x="5363343" y="2103938"/>
            <a:ext cx="11490864" cy="7535644"/>
          </a:xfrm>
          <a:prstGeom prst="rect">
            <a:avLst/>
          </a:prstGeom>
        </p:spPr>
        <p:txBody>
          <a:bodyPr lIns="0" tIns="0" rIns="0" bIns="0" rtlCol="0" anchor="t">
            <a:spAutoFit/>
          </a:bodyPr>
          <a:lstStyle/>
          <a:p>
            <a:pPr algn="just">
              <a:lnSpc>
                <a:spcPts val="4649"/>
              </a:lnSpc>
            </a:pPr>
            <a:r>
              <a:rPr lang="en-US" sz="3321">
                <a:solidFill>
                  <a:srgbClr val="FFFFFF"/>
                </a:solidFill>
                <a:latin typeface="Open Sans Bold"/>
              </a:rPr>
              <a:t>F(B, C, D) = (B∧C)∨(</a:t>
            </a:r>
            <a:r>
              <a:rPr lang="en-US" sz="3321">
                <a:solidFill>
                  <a:srgbClr val="FFFFFF"/>
                </a:solidFill>
                <a:latin typeface="Open Sans"/>
              </a:rPr>
              <a:t>NOT </a:t>
            </a:r>
            <a:r>
              <a:rPr lang="en-US" sz="3321">
                <a:solidFill>
                  <a:srgbClr val="FFFFFF"/>
                </a:solidFill>
                <a:latin typeface="Open Sans Bold"/>
              </a:rPr>
              <a:t>B∧D)</a:t>
            </a:r>
          </a:p>
          <a:p>
            <a:pPr marL="717023" lvl="1" indent="-358512" algn="just">
              <a:lnSpc>
                <a:spcPts val="4649"/>
              </a:lnSpc>
              <a:buFont typeface="Arial"/>
              <a:buChar char="•"/>
            </a:pPr>
            <a:r>
              <a:rPr lang="en-US" sz="3321">
                <a:solidFill>
                  <a:srgbClr val="FFFFFF"/>
                </a:solidFill>
                <a:latin typeface="Open Sans Bold"/>
              </a:rPr>
              <a:t>∧– VÀ</a:t>
            </a:r>
          </a:p>
          <a:p>
            <a:pPr marL="717023" lvl="1" indent="-358512" algn="just">
              <a:lnSpc>
                <a:spcPts val="4649"/>
              </a:lnSpc>
              <a:buFont typeface="Arial"/>
              <a:buChar char="•"/>
            </a:pPr>
            <a:r>
              <a:rPr lang="en-US" sz="3321">
                <a:solidFill>
                  <a:srgbClr val="FFFFFF"/>
                </a:solidFill>
                <a:latin typeface="Open Sans Bold"/>
              </a:rPr>
              <a:t>∨– HOẶC</a:t>
            </a:r>
          </a:p>
          <a:p>
            <a:pPr marL="717023" lvl="1" indent="-358512" algn="just">
              <a:lnSpc>
                <a:spcPts val="4649"/>
              </a:lnSpc>
              <a:buFont typeface="Arial"/>
              <a:buChar char="•"/>
            </a:pPr>
            <a:r>
              <a:rPr lang="en-US" sz="3321">
                <a:solidFill>
                  <a:srgbClr val="FFFFFF"/>
                </a:solidFill>
                <a:latin typeface="Open Sans"/>
              </a:rPr>
              <a:t>NOT</a:t>
            </a:r>
            <a:r>
              <a:rPr lang="en-US" sz="3321">
                <a:solidFill>
                  <a:srgbClr val="FFFFFF"/>
                </a:solidFill>
                <a:latin typeface="Open Sans Bold"/>
              </a:rPr>
              <a:t> – KHÔNG</a:t>
            </a:r>
          </a:p>
          <a:p>
            <a:pPr marL="717023" lvl="1" indent="-358512" algn="just">
              <a:lnSpc>
                <a:spcPts val="4649"/>
              </a:lnSpc>
              <a:buFont typeface="Arial"/>
              <a:buChar char="•"/>
            </a:pPr>
            <a:r>
              <a:rPr lang="en-US" sz="3321">
                <a:solidFill>
                  <a:srgbClr val="FFFFFF"/>
                </a:solidFill>
                <a:latin typeface="Open Sans Bold"/>
              </a:rPr>
              <a:t>⊕ – XOR, về cơ bản có nghĩa là một trong hai, nhưng không phải cả hai.</a:t>
            </a:r>
          </a:p>
          <a:p>
            <a:pPr algn="just">
              <a:lnSpc>
                <a:spcPts val="4649"/>
              </a:lnSpc>
            </a:pPr>
            <a:endParaRPr lang="en-US" sz="3321">
              <a:solidFill>
                <a:srgbClr val="FFFFFF"/>
              </a:solidFill>
              <a:latin typeface="Open Sans Bold"/>
            </a:endParaRPr>
          </a:p>
          <a:p>
            <a:pPr>
              <a:lnSpc>
                <a:spcPts val="4649"/>
              </a:lnSpc>
            </a:pPr>
            <a:r>
              <a:rPr lang="en-US" sz="3321">
                <a:solidFill>
                  <a:srgbClr val="FFFFFF"/>
                </a:solidFill>
                <a:latin typeface="Open Sans Bold"/>
              </a:rPr>
              <a:t>F (89abcdef, fedcba98, 76543210) = (89abcdef VÀ fedcba98) HOẶC (NOT-89abcdef VÀ 76543210)</a:t>
            </a:r>
          </a:p>
          <a:p>
            <a:pPr algn="just">
              <a:lnSpc>
                <a:spcPts val="4649"/>
              </a:lnSpc>
            </a:pPr>
            <a:r>
              <a:rPr lang="en-US" sz="3321">
                <a:solidFill>
                  <a:srgbClr val="FFFFFF"/>
                </a:solidFill>
                <a:latin typeface="Open Sans Bold"/>
              </a:rPr>
              <a:t>Kết quả:  fedcba98</a:t>
            </a:r>
          </a:p>
          <a:p>
            <a:pPr algn="just">
              <a:lnSpc>
                <a:spcPts val="4649"/>
              </a:lnSpc>
            </a:pPr>
            <a:endParaRPr lang="en-US" sz="3321">
              <a:solidFill>
                <a:srgbClr val="FFFFFF"/>
              </a:solidFill>
              <a:latin typeface="Open Sans Bold"/>
            </a:endParaRPr>
          </a:p>
          <a:p>
            <a:pPr algn="just">
              <a:lnSpc>
                <a:spcPts val="4649"/>
              </a:lnSpc>
            </a:pPr>
            <a:r>
              <a:rPr lang="en-US" sz="3321">
                <a:solidFill>
                  <a:srgbClr val="FFFFFF"/>
                </a:solidFill>
                <a:latin typeface="Open Sans Bold"/>
              </a:rPr>
              <a:t>(Boolean Algebra Calculator - eMathHelp)</a:t>
            </a:r>
          </a:p>
          <a:p>
            <a:pPr algn="just">
              <a:lnSpc>
                <a:spcPts val="4649"/>
              </a:lnSpc>
            </a:pPr>
            <a:endParaRPr lang="en-US" sz="3321">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TextBox 3"/>
          <p:cNvSpPr txBox="1"/>
          <p:nvPr/>
        </p:nvSpPr>
        <p:spPr>
          <a:xfrm>
            <a:off x="3669144" y="1348044"/>
            <a:ext cx="13897522" cy="2879725"/>
          </a:xfrm>
          <a:prstGeom prst="rect">
            <a:avLst/>
          </a:prstGeom>
        </p:spPr>
        <p:txBody>
          <a:bodyPr lIns="0" tIns="0" rIns="0" bIns="0" rtlCol="0" anchor="t">
            <a:spAutoFit/>
          </a:bodyPr>
          <a:lstStyle/>
          <a:p>
            <a:pPr>
              <a:lnSpc>
                <a:spcPts val="11299"/>
              </a:lnSpc>
            </a:pPr>
            <a:r>
              <a:rPr lang="en-US" sz="9999">
                <a:solidFill>
                  <a:srgbClr val="FFFFFF"/>
                </a:solidFill>
                <a:latin typeface="Open Sauce Heavy"/>
              </a:rPr>
              <a:t>Initialization vectors</a:t>
            </a:r>
          </a:p>
          <a:p>
            <a:pPr>
              <a:lnSpc>
                <a:spcPts val="11299"/>
              </a:lnSpc>
            </a:pPr>
            <a:endParaRPr lang="en-US" sz="9999">
              <a:solidFill>
                <a:srgbClr val="FFFFFF"/>
              </a:solidFill>
              <a:latin typeface="Open Sauce Heavy"/>
            </a:endParaRPr>
          </a:p>
        </p:txBody>
      </p:sp>
      <p:sp>
        <p:nvSpPr>
          <p:cNvPr id="4" name="TextBox 4"/>
          <p:cNvSpPr txBox="1"/>
          <p:nvPr/>
        </p:nvSpPr>
        <p:spPr>
          <a:xfrm>
            <a:off x="3934398" y="3172463"/>
            <a:ext cx="13632268" cy="7839075"/>
          </a:xfrm>
          <a:prstGeom prst="rect">
            <a:avLst/>
          </a:prstGeom>
        </p:spPr>
        <p:txBody>
          <a:bodyPr lIns="0" tIns="0" rIns="0" bIns="0" rtlCol="0" anchor="t">
            <a:spAutoFit/>
          </a:bodyPr>
          <a:lstStyle/>
          <a:p>
            <a:pPr marL="1511299" lvl="1" indent="-755650" algn="just">
              <a:lnSpc>
                <a:spcPts val="9799"/>
              </a:lnSpc>
              <a:buFont typeface="Arial"/>
              <a:buChar char="•"/>
            </a:pPr>
            <a:r>
              <a:rPr lang="en-US" sz="6999">
                <a:solidFill>
                  <a:srgbClr val="FFFFFF"/>
                </a:solidFill>
                <a:latin typeface="Open Sans Bold"/>
              </a:rPr>
              <a:t>A – 01234567</a:t>
            </a:r>
          </a:p>
          <a:p>
            <a:pPr marL="1511299" lvl="1" indent="-755650" algn="just">
              <a:lnSpc>
                <a:spcPts val="9799"/>
              </a:lnSpc>
              <a:buFont typeface="Arial"/>
              <a:buChar char="•"/>
            </a:pPr>
            <a:r>
              <a:rPr lang="en-US" sz="6999">
                <a:solidFill>
                  <a:srgbClr val="FFFFFF"/>
                </a:solidFill>
                <a:latin typeface="Open Sans Bold"/>
              </a:rPr>
              <a:t>B – 89abcdef</a:t>
            </a:r>
          </a:p>
          <a:p>
            <a:pPr marL="1511299" lvl="1" indent="-755650" algn="just">
              <a:lnSpc>
                <a:spcPts val="9799"/>
              </a:lnSpc>
              <a:buFont typeface="Arial"/>
              <a:buChar char="•"/>
            </a:pPr>
            <a:r>
              <a:rPr lang="en-US" sz="6999">
                <a:solidFill>
                  <a:srgbClr val="FFFFFF"/>
                </a:solidFill>
                <a:latin typeface="Open Sans Bold"/>
              </a:rPr>
              <a:t>C – fedcba98</a:t>
            </a:r>
          </a:p>
          <a:p>
            <a:pPr marL="1511299" lvl="1" indent="-755650" algn="just">
              <a:lnSpc>
                <a:spcPts val="9799"/>
              </a:lnSpc>
              <a:buFont typeface="Arial"/>
              <a:buChar char="•"/>
            </a:pPr>
            <a:r>
              <a:rPr lang="en-US" sz="6999">
                <a:solidFill>
                  <a:srgbClr val="FFFFFF"/>
                </a:solidFill>
                <a:latin typeface="Open Sans Bold"/>
              </a:rPr>
              <a:t>D – 76543210</a:t>
            </a:r>
          </a:p>
          <a:p>
            <a:pPr algn="just">
              <a:lnSpc>
                <a:spcPts val="7000"/>
              </a:lnSpc>
            </a:pPr>
            <a:r>
              <a:rPr lang="en-US" sz="5000">
                <a:solidFill>
                  <a:srgbClr val="FFFFFF"/>
                </a:solidFill>
                <a:latin typeface="Open Sans Bold"/>
              </a:rPr>
              <a:t>"specified in the </a:t>
            </a:r>
            <a:r>
              <a:rPr lang="en-US" sz="5000" u="sng">
                <a:solidFill>
                  <a:srgbClr val="FFFFFF"/>
                </a:solidFill>
                <a:latin typeface="Open Sans Bold"/>
                <a:hlinkClick r:id="rId3" tooltip="https://datatracker.ietf.org/doc/html/rfc1321"/>
              </a:rPr>
              <a:t>RFC</a:t>
            </a:r>
            <a:r>
              <a:rPr lang="en-US" sz="5000">
                <a:solidFill>
                  <a:srgbClr val="FFFFFF"/>
                </a:solidFill>
                <a:latin typeface="Open Sans Bold"/>
              </a:rPr>
              <a:t> that outlines the MD5 standard"</a:t>
            </a:r>
          </a:p>
          <a:p>
            <a:pPr algn="just">
              <a:lnSpc>
                <a:spcPts val="9100"/>
              </a:lnSpc>
            </a:pPr>
            <a:endParaRPr lang="en-US" sz="5000">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7133" y="681399"/>
            <a:ext cx="15902167" cy="8924201"/>
          </a:xfrm>
          <a:custGeom>
            <a:avLst/>
            <a:gdLst/>
            <a:ahLst/>
            <a:cxnLst/>
            <a:rect l="l" t="t" r="r" b="b"/>
            <a:pathLst>
              <a:path w="15902167" h="8924201">
                <a:moveTo>
                  <a:pt x="0" y="0"/>
                </a:moveTo>
                <a:lnTo>
                  <a:pt x="15902167" y="0"/>
                </a:lnTo>
                <a:lnTo>
                  <a:pt x="15902167" y="8924202"/>
                </a:lnTo>
                <a:lnTo>
                  <a:pt x="0" y="8924202"/>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171" r="-97184" b="-42013"/>
            </a:stretch>
          </a:blipFill>
        </p:spPr>
      </p:sp>
      <p:sp>
        <p:nvSpPr>
          <p:cNvPr id="3" name="TextBox 3"/>
          <p:cNvSpPr txBox="1"/>
          <p:nvPr/>
        </p:nvSpPr>
        <p:spPr>
          <a:xfrm>
            <a:off x="6451756" y="400689"/>
            <a:ext cx="10402452" cy="2162242"/>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Modular addition</a:t>
            </a:r>
          </a:p>
          <a:p>
            <a:pPr>
              <a:lnSpc>
                <a:spcPts val="8483"/>
              </a:lnSpc>
            </a:pPr>
            <a:endParaRPr lang="en-US" sz="7507">
              <a:solidFill>
                <a:srgbClr val="FFFFFF"/>
              </a:solidFill>
              <a:latin typeface="Open Sauce Heavy"/>
            </a:endParaRPr>
          </a:p>
        </p:txBody>
      </p:sp>
      <p:sp>
        <p:nvSpPr>
          <p:cNvPr id="4" name="TextBox 4"/>
          <p:cNvSpPr txBox="1"/>
          <p:nvPr/>
        </p:nvSpPr>
        <p:spPr>
          <a:xfrm>
            <a:off x="6216346" y="1663486"/>
            <a:ext cx="10444006" cy="7594814"/>
          </a:xfrm>
          <a:prstGeom prst="rect">
            <a:avLst/>
          </a:prstGeom>
        </p:spPr>
        <p:txBody>
          <a:bodyPr lIns="0" tIns="0" rIns="0" bIns="0" rtlCol="0" anchor="t">
            <a:spAutoFit/>
          </a:bodyPr>
          <a:lstStyle/>
          <a:p>
            <a:pPr algn="just">
              <a:lnSpc>
                <a:spcPts val="5498"/>
              </a:lnSpc>
            </a:pPr>
            <a:r>
              <a:rPr lang="en-US" sz="3927">
                <a:solidFill>
                  <a:srgbClr val="FFFFFF"/>
                </a:solidFill>
                <a:latin typeface="Open Sans Bold"/>
              </a:rPr>
              <a:t>(X + Y) mod Z</a:t>
            </a:r>
          </a:p>
          <a:p>
            <a:pPr marL="847926" lvl="1" indent="-423963" algn="just">
              <a:lnSpc>
                <a:spcPts val="5498"/>
              </a:lnSpc>
              <a:buFont typeface="Arial"/>
              <a:buChar char="•"/>
            </a:pPr>
            <a:r>
              <a:rPr lang="en-US" sz="3927">
                <a:solidFill>
                  <a:srgbClr val="FFFFFF"/>
                </a:solidFill>
                <a:latin typeface="Open Sans Bold"/>
              </a:rPr>
              <a:t>X – 01234567 (vectơ khởi tạo A)</a:t>
            </a:r>
          </a:p>
          <a:p>
            <a:pPr marL="847926" lvl="1" indent="-423963" algn="just">
              <a:lnSpc>
                <a:spcPts val="5498"/>
              </a:lnSpc>
              <a:buFont typeface="Arial"/>
              <a:buChar char="•"/>
            </a:pPr>
            <a:r>
              <a:rPr lang="en-US" sz="3927">
                <a:solidFill>
                  <a:srgbClr val="FFFFFF"/>
                </a:solidFill>
                <a:latin typeface="Open Sans Bold"/>
              </a:rPr>
              <a:t>Y – fedcba98 (kết quả của hàm F ở bước trước)</a:t>
            </a:r>
          </a:p>
          <a:p>
            <a:pPr marL="847926" lvl="1" indent="-423963" algn="just">
              <a:lnSpc>
                <a:spcPts val="5498"/>
              </a:lnSpc>
              <a:buFont typeface="Arial"/>
              <a:buChar char="•"/>
            </a:pPr>
            <a:r>
              <a:rPr lang="en-US" sz="3927">
                <a:solidFill>
                  <a:srgbClr val="FFFFFF"/>
                </a:solidFill>
                <a:latin typeface="Open Sans Bold"/>
              </a:rPr>
              <a:t>Z – 100000000 (tương đương với 2^32 (đảm bảo rằng kết quả của phương trình này không dài quá tám ký tự)</a:t>
            </a:r>
          </a:p>
          <a:p>
            <a:pPr algn="just">
              <a:lnSpc>
                <a:spcPts val="5498"/>
              </a:lnSpc>
            </a:pPr>
            <a:endParaRPr lang="en-US" sz="3927">
              <a:solidFill>
                <a:srgbClr val="FFFFFF"/>
              </a:solidFill>
              <a:latin typeface="Open Sans Bold"/>
            </a:endParaRPr>
          </a:p>
          <a:p>
            <a:pPr algn="just">
              <a:lnSpc>
                <a:spcPts val="5498"/>
              </a:lnSpc>
            </a:pPr>
            <a:r>
              <a:rPr lang="en-US" sz="3927">
                <a:solidFill>
                  <a:srgbClr val="FFFFFF"/>
                </a:solidFill>
                <a:latin typeface="Open Sans Bold"/>
              </a:rPr>
              <a:t>(01234567 + fedcba98) mod 100000000</a:t>
            </a:r>
          </a:p>
          <a:p>
            <a:pPr algn="just">
              <a:lnSpc>
                <a:spcPts val="5498"/>
              </a:lnSpc>
            </a:pPr>
            <a:r>
              <a:rPr lang="en-US" sz="3927">
                <a:solidFill>
                  <a:srgbClr val="FFFFFF"/>
                </a:solidFill>
                <a:latin typeface="Open Sans Bold"/>
              </a:rPr>
              <a:t>ffffffff</a:t>
            </a:r>
          </a:p>
          <a:p>
            <a:pPr algn="just">
              <a:lnSpc>
                <a:spcPts val="5498"/>
              </a:lnSpc>
            </a:pPr>
            <a:endParaRPr lang="en-US" sz="3927">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7133" y="681399"/>
            <a:ext cx="15902167" cy="8924201"/>
          </a:xfrm>
          <a:custGeom>
            <a:avLst/>
            <a:gdLst/>
            <a:ahLst/>
            <a:cxnLst/>
            <a:rect l="l" t="t" r="r" b="b"/>
            <a:pathLst>
              <a:path w="15902167" h="8924201">
                <a:moveTo>
                  <a:pt x="0" y="0"/>
                </a:moveTo>
                <a:lnTo>
                  <a:pt x="15902167" y="0"/>
                </a:lnTo>
                <a:lnTo>
                  <a:pt x="15902167" y="8924202"/>
                </a:lnTo>
                <a:lnTo>
                  <a:pt x="0" y="8924202"/>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171" r="-97184" b="-42013"/>
            </a:stretch>
          </a:blipFill>
        </p:spPr>
      </p:sp>
      <p:sp>
        <p:nvSpPr>
          <p:cNvPr id="3" name="TextBox 3"/>
          <p:cNvSpPr txBox="1"/>
          <p:nvPr/>
        </p:nvSpPr>
        <p:spPr>
          <a:xfrm>
            <a:off x="6451756" y="400689"/>
            <a:ext cx="10402452" cy="2162242"/>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M(i)</a:t>
            </a:r>
          </a:p>
          <a:p>
            <a:pPr>
              <a:lnSpc>
                <a:spcPts val="8483"/>
              </a:lnSpc>
            </a:pPr>
            <a:endParaRPr lang="en-US" sz="7507">
              <a:solidFill>
                <a:srgbClr val="FFFFFF"/>
              </a:solidFill>
              <a:latin typeface="Open Sauce Heavy"/>
            </a:endParaRPr>
          </a:p>
        </p:txBody>
      </p:sp>
      <p:sp>
        <p:nvSpPr>
          <p:cNvPr id="4" name="TextBox 4"/>
          <p:cNvSpPr txBox="1"/>
          <p:nvPr/>
        </p:nvSpPr>
        <p:spPr>
          <a:xfrm>
            <a:off x="5363343" y="1938555"/>
            <a:ext cx="11490864" cy="6062445"/>
          </a:xfrm>
          <a:prstGeom prst="rect">
            <a:avLst/>
          </a:prstGeom>
        </p:spPr>
        <p:txBody>
          <a:bodyPr lIns="0" tIns="0" rIns="0" bIns="0" rtlCol="0" anchor="t">
            <a:spAutoFit/>
          </a:bodyPr>
          <a:lstStyle/>
          <a:p>
            <a:pPr algn="just">
              <a:lnSpc>
                <a:spcPts val="6049"/>
              </a:lnSpc>
            </a:pPr>
            <a:r>
              <a:rPr lang="en-US" sz="4321">
                <a:solidFill>
                  <a:srgbClr val="FFFFFF"/>
                </a:solidFill>
                <a:latin typeface="Open Sans Bold"/>
              </a:rPr>
              <a:t>(X + Y) mod Z</a:t>
            </a:r>
          </a:p>
          <a:p>
            <a:pPr marL="932918" lvl="1" indent="-466459" algn="just">
              <a:lnSpc>
                <a:spcPts val="6049"/>
              </a:lnSpc>
              <a:buFont typeface="Arial"/>
              <a:buChar char="•"/>
            </a:pPr>
            <a:r>
              <a:rPr lang="en-US" sz="4321">
                <a:solidFill>
                  <a:srgbClr val="FFFFFF"/>
                </a:solidFill>
                <a:latin typeface="Open Sans Bold"/>
              </a:rPr>
              <a:t>X – 54686579 (M0)</a:t>
            </a:r>
          </a:p>
          <a:p>
            <a:pPr marL="932918" lvl="1" indent="-466459" algn="just">
              <a:lnSpc>
                <a:spcPts val="6049"/>
              </a:lnSpc>
              <a:buFont typeface="Arial"/>
              <a:buChar char="•"/>
            </a:pPr>
            <a:r>
              <a:rPr lang="en-US" sz="4321">
                <a:solidFill>
                  <a:srgbClr val="FFFFFF"/>
                </a:solidFill>
                <a:latin typeface="Open Sans Bold"/>
              </a:rPr>
              <a:t>Y – ffffffff (đầu ra từ phần trước)</a:t>
            </a:r>
          </a:p>
          <a:p>
            <a:pPr marL="932918" lvl="1" indent="-466459" algn="just">
              <a:lnSpc>
                <a:spcPts val="6049"/>
              </a:lnSpc>
              <a:buFont typeface="Arial"/>
              <a:buChar char="•"/>
            </a:pPr>
            <a:r>
              <a:rPr lang="en-US" sz="4321">
                <a:solidFill>
                  <a:srgbClr val="FFFFFF"/>
                </a:solidFill>
                <a:latin typeface="Open Sans Bold"/>
              </a:rPr>
              <a:t>Z – 100000000 (tương đương với 2^32</a:t>
            </a:r>
          </a:p>
          <a:p>
            <a:pPr algn="just">
              <a:lnSpc>
                <a:spcPts val="6049"/>
              </a:lnSpc>
            </a:pPr>
            <a:r>
              <a:rPr lang="en-US" sz="4321">
                <a:solidFill>
                  <a:srgbClr val="FFFFFF"/>
                </a:solidFill>
                <a:latin typeface="Open Sans Bold"/>
              </a:rPr>
              <a:t> </a:t>
            </a:r>
          </a:p>
          <a:p>
            <a:pPr algn="just">
              <a:lnSpc>
                <a:spcPts val="6049"/>
              </a:lnSpc>
            </a:pPr>
            <a:r>
              <a:rPr lang="en-US" sz="4321">
                <a:solidFill>
                  <a:srgbClr val="FFFFFF"/>
                </a:solidFill>
                <a:latin typeface="Open Sans Bold"/>
              </a:rPr>
              <a:t>( 54686579 + ffffffff) mod 100000000</a:t>
            </a:r>
          </a:p>
          <a:p>
            <a:pPr algn="just">
              <a:lnSpc>
                <a:spcPts val="6049"/>
              </a:lnSpc>
            </a:pPr>
            <a:r>
              <a:rPr lang="en-US" sz="4321">
                <a:solidFill>
                  <a:srgbClr val="FFFFFF"/>
                </a:solidFill>
                <a:latin typeface="Open Sans Bold"/>
              </a:rPr>
              <a:t>Kết quả: 54686578</a:t>
            </a:r>
          </a:p>
          <a:p>
            <a:pPr algn="just">
              <a:lnSpc>
                <a:spcPts val="6049"/>
              </a:lnSpc>
            </a:pPr>
            <a:endParaRPr lang="en-US" sz="4321">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6D6E7"/>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5424928"/>
            <a:chOff x="0" y="0"/>
            <a:chExt cx="5059561" cy="1428788"/>
          </a:xfrm>
        </p:grpSpPr>
        <p:sp>
          <p:nvSpPr>
            <p:cNvPr id="3" name="Freeform 3"/>
            <p:cNvSpPr/>
            <p:nvPr/>
          </p:nvSpPr>
          <p:spPr>
            <a:xfrm>
              <a:off x="0" y="0"/>
              <a:ext cx="5059561" cy="1428787"/>
            </a:xfrm>
            <a:custGeom>
              <a:avLst/>
              <a:gdLst/>
              <a:ahLst/>
              <a:cxnLst/>
              <a:rect l="l" t="t" r="r" b="b"/>
              <a:pathLst>
                <a:path w="5059561" h="1428787">
                  <a:moveTo>
                    <a:pt x="0" y="0"/>
                  </a:moveTo>
                  <a:lnTo>
                    <a:pt x="5059561" y="0"/>
                  </a:lnTo>
                  <a:lnTo>
                    <a:pt x="5059561" y="1428787"/>
                  </a:lnTo>
                  <a:lnTo>
                    <a:pt x="0" y="1428787"/>
                  </a:lnTo>
                  <a:close/>
                </a:path>
              </a:pathLst>
            </a:custGeom>
            <a:solidFill>
              <a:srgbClr val="051D40"/>
            </a:solidFill>
            <a:ln w="38100" cap="sq">
              <a:solidFill>
                <a:srgbClr val="56AEFF"/>
              </a:solidFill>
              <a:prstDash val="solid"/>
              <a:miter/>
            </a:ln>
          </p:spPr>
        </p:sp>
        <p:sp>
          <p:nvSpPr>
            <p:cNvPr id="4" name="TextBox 4"/>
            <p:cNvSpPr txBox="1"/>
            <p:nvPr/>
          </p:nvSpPr>
          <p:spPr>
            <a:xfrm>
              <a:off x="0" y="-38100"/>
              <a:ext cx="5059561" cy="1466888"/>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47518" y="4242396"/>
            <a:ext cx="16592964" cy="5689718"/>
            <a:chOff x="0" y="0"/>
            <a:chExt cx="22123953" cy="7586291"/>
          </a:xfrm>
        </p:grpSpPr>
        <p:pic>
          <p:nvPicPr>
            <p:cNvPr id="7" name="Picture 7"/>
            <p:cNvPicPr>
              <a:picLocks noChangeAspect="1"/>
            </p:cNvPicPr>
            <p:nvPr/>
          </p:nvPicPr>
          <p:blipFill>
            <a:blip r:embed="rId4"/>
            <a:srcRect l="4701" t="28602" r="4284" b="21463"/>
            <a:stretch>
              <a:fillRect/>
            </a:stretch>
          </p:blipFill>
          <p:spPr>
            <a:xfrm>
              <a:off x="0" y="0"/>
              <a:ext cx="22123953" cy="7586291"/>
            </a:xfrm>
            <a:prstGeom prst="rect">
              <a:avLst/>
            </a:prstGeom>
          </p:spPr>
        </p:pic>
      </p:grpSp>
      <p:sp>
        <p:nvSpPr>
          <p:cNvPr id="8" name="TextBox 8"/>
          <p:cNvSpPr txBox="1"/>
          <p:nvPr/>
        </p:nvSpPr>
        <p:spPr>
          <a:xfrm>
            <a:off x="847518" y="433828"/>
            <a:ext cx="16411782" cy="4057650"/>
          </a:xfrm>
          <a:prstGeom prst="rect">
            <a:avLst/>
          </a:prstGeom>
        </p:spPr>
        <p:txBody>
          <a:bodyPr lIns="0" tIns="0" rIns="0" bIns="0" rtlCol="0" anchor="t">
            <a:spAutoFit/>
          </a:bodyPr>
          <a:lstStyle/>
          <a:p>
            <a:pPr algn="ctr">
              <a:lnSpc>
                <a:spcPts val="7416"/>
              </a:lnSpc>
            </a:pPr>
            <a:r>
              <a:rPr lang="en-US" sz="6180">
                <a:solidFill>
                  <a:srgbClr val="AEFEFF"/>
                </a:solidFill>
                <a:latin typeface="Literata Bold"/>
              </a:rPr>
              <a:t>Một hàm băm nhận đầu vào là một xâu ký tự có độ dài tùy ý và tạo ra kết quả là một xâu ký tự có độ dài cố định</a:t>
            </a:r>
          </a:p>
          <a:p>
            <a:pPr marL="0" lvl="0" indent="0" algn="ctr">
              <a:lnSpc>
                <a:spcPts val="9913"/>
              </a:lnSpc>
              <a:spcBef>
                <a:spcPct val="0"/>
              </a:spcBef>
            </a:pPr>
            <a:endParaRPr lang="en-US" sz="6180">
              <a:solidFill>
                <a:srgbClr val="AEFEFF"/>
              </a:solidFill>
              <a:latin typeface="Literata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TextBox 3"/>
          <p:cNvSpPr txBox="1"/>
          <p:nvPr/>
        </p:nvSpPr>
        <p:spPr>
          <a:xfrm>
            <a:off x="2858788" y="2981258"/>
            <a:ext cx="7370229" cy="2162242"/>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using hexadecimal</a:t>
            </a:r>
          </a:p>
        </p:txBody>
      </p:sp>
      <p:sp>
        <p:nvSpPr>
          <p:cNvPr id="4" name="TextBox 4"/>
          <p:cNvSpPr txBox="1"/>
          <p:nvPr/>
        </p:nvSpPr>
        <p:spPr>
          <a:xfrm>
            <a:off x="10229017" y="453777"/>
            <a:ext cx="8359813" cy="9253266"/>
          </a:xfrm>
          <a:prstGeom prst="rect">
            <a:avLst/>
          </a:prstGeom>
        </p:spPr>
        <p:txBody>
          <a:bodyPr lIns="0" tIns="0" rIns="0" bIns="0" rtlCol="0" anchor="t">
            <a:spAutoFit/>
          </a:bodyPr>
          <a:lstStyle/>
          <a:p>
            <a:pPr marL="707204" lvl="1" indent="-353602" algn="just">
              <a:lnSpc>
                <a:spcPts val="4585"/>
              </a:lnSpc>
              <a:buFont typeface="Arial"/>
              <a:buChar char="•"/>
            </a:pPr>
            <a:r>
              <a:rPr lang="en-US" sz="3275">
                <a:solidFill>
                  <a:srgbClr val="FFFFFF"/>
                </a:solidFill>
                <a:latin typeface="Open Sans Bold"/>
              </a:rPr>
              <a:t>M0 – 54686579</a:t>
            </a:r>
          </a:p>
          <a:p>
            <a:pPr marL="707204" lvl="1" indent="-353602" algn="just">
              <a:lnSpc>
                <a:spcPts val="4585"/>
              </a:lnSpc>
              <a:buFont typeface="Arial"/>
              <a:buChar char="•"/>
            </a:pPr>
            <a:r>
              <a:rPr lang="en-US" sz="3275">
                <a:solidFill>
                  <a:srgbClr val="FFFFFF"/>
                </a:solidFill>
                <a:latin typeface="Open Sans Bold"/>
              </a:rPr>
              <a:t>M1 – 20617265</a:t>
            </a:r>
          </a:p>
          <a:p>
            <a:pPr marL="707204" lvl="1" indent="-353602" algn="just">
              <a:lnSpc>
                <a:spcPts val="4585"/>
              </a:lnSpc>
              <a:buFont typeface="Arial"/>
              <a:buChar char="•"/>
            </a:pPr>
            <a:r>
              <a:rPr lang="en-US" sz="3275">
                <a:solidFill>
                  <a:srgbClr val="FFFFFF"/>
                </a:solidFill>
                <a:latin typeface="Open Sans Bold"/>
              </a:rPr>
              <a:t>M2 – 20646574</a:t>
            </a:r>
          </a:p>
          <a:p>
            <a:pPr marL="707204" lvl="1" indent="-353602" algn="just">
              <a:lnSpc>
                <a:spcPts val="4585"/>
              </a:lnSpc>
              <a:buFont typeface="Arial"/>
              <a:buChar char="•"/>
            </a:pPr>
            <a:r>
              <a:rPr lang="en-US" sz="3275">
                <a:solidFill>
                  <a:srgbClr val="FFFFFF"/>
                </a:solidFill>
                <a:latin typeface="Open Sans Bold"/>
              </a:rPr>
              <a:t>M3 – 65726D69</a:t>
            </a:r>
          </a:p>
          <a:p>
            <a:pPr marL="707204" lvl="1" indent="-353602" algn="just">
              <a:lnSpc>
                <a:spcPts val="4585"/>
              </a:lnSpc>
              <a:buFont typeface="Arial"/>
              <a:buChar char="•"/>
            </a:pPr>
            <a:r>
              <a:rPr lang="en-US" sz="3275">
                <a:solidFill>
                  <a:srgbClr val="FFFFFF"/>
                </a:solidFill>
                <a:latin typeface="Open Sans Bold"/>
              </a:rPr>
              <a:t>M4 – 6E697374</a:t>
            </a:r>
          </a:p>
          <a:p>
            <a:pPr marL="707204" lvl="1" indent="-353602" algn="just">
              <a:lnSpc>
                <a:spcPts val="4585"/>
              </a:lnSpc>
              <a:buFont typeface="Arial"/>
              <a:buChar char="•"/>
            </a:pPr>
            <a:r>
              <a:rPr lang="en-US" sz="3275">
                <a:solidFill>
                  <a:srgbClr val="FFFFFF"/>
                </a:solidFill>
                <a:latin typeface="Open Sans Bold"/>
              </a:rPr>
              <a:t>M5 – 69638000</a:t>
            </a:r>
          </a:p>
          <a:p>
            <a:pPr marL="707204" lvl="1" indent="-353602" algn="just">
              <a:lnSpc>
                <a:spcPts val="4585"/>
              </a:lnSpc>
              <a:buFont typeface="Arial"/>
              <a:buChar char="•"/>
            </a:pPr>
            <a:r>
              <a:rPr lang="en-US" sz="3275">
                <a:solidFill>
                  <a:srgbClr val="FFFFFF"/>
                </a:solidFill>
                <a:latin typeface="Open Sans Bold"/>
              </a:rPr>
              <a:t>M6 – 00000000</a:t>
            </a:r>
          </a:p>
          <a:p>
            <a:pPr marL="707204" lvl="1" indent="-353602" algn="just">
              <a:lnSpc>
                <a:spcPts val="4585"/>
              </a:lnSpc>
              <a:buFont typeface="Arial"/>
              <a:buChar char="•"/>
            </a:pPr>
            <a:r>
              <a:rPr lang="en-US" sz="3275">
                <a:solidFill>
                  <a:srgbClr val="FFFFFF"/>
                </a:solidFill>
                <a:latin typeface="Open Sans Bold"/>
              </a:rPr>
              <a:t>M7 – 00000000</a:t>
            </a:r>
          </a:p>
          <a:p>
            <a:pPr marL="707204" lvl="1" indent="-353602" algn="just">
              <a:lnSpc>
                <a:spcPts val="4585"/>
              </a:lnSpc>
              <a:buFont typeface="Arial"/>
              <a:buChar char="•"/>
            </a:pPr>
            <a:r>
              <a:rPr lang="en-US" sz="3275">
                <a:solidFill>
                  <a:srgbClr val="FFFFFF"/>
                </a:solidFill>
                <a:latin typeface="Open Sans Bold"/>
              </a:rPr>
              <a:t>M8 – 00000000</a:t>
            </a:r>
          </a:p>
          <a:p>
            <a:pPr marL="707204" lvl="1" indent="-353602" algn="just">
              <a:lnSpc>
                <a:spcPts val="4585"/>
              </a:lnSpc>
              <a:buFont typeface="Arial"/>
              <a:buChar char="•"/>
            </a:pPr>
            <a:r>
              <a:rPr lang="en-US" sz="3275">
                <a:solidFill>
                  <a:srgbClr val="FFFFFF"/>
                </a:solidFill>
                <a:latin typeface="Open Sans Bold"/>
              </a:rPr>
              <a:t>M9 – 00000000</a:t>
            </a:r>
          </a:p>
          <a:p>
            <a:pPr marL="707204" lvl="1" indent="-353602" algn="just">
              <a:lnSpc>
                <a:spcPts val="4585"/>
              </a:lnSpc>
              <a:buFont typeface="Arial"/>
              <a:buChar char="•"/>
            </a:pPr>
            <a:r>
              <a:rPr lang="en-US" sz="3275">
                <a:solidFill>
                  <a:srgbClr val="FFFFFF"/>
                </a:solidFill>
                <a:latin typeface="Open Sans Bold"/>
              </a:rPr>
              <a:t>M10 – 00000000</a:t>
            </a:r>
          </a:p>
          <a:p>
            <a:pPr marL="707204" lvl="1" indent="-353602" algn="just">
              <a:lnSpc>
                <a:spcPts val="4585"/>
              </a:lnSpc>
              <a:buFont typeface="Arial"/>
              <a:buChar char="•"/>
            </a:pPr>
            <a:r>
              <a:rPr lang="en-US" sz="3275">
                <a:solidFill>
                  <a:srgbClr val="FFFFFF"/>
                </a:solidFill>
                <a:latin typeface="Open Sans Bold"/>
              </a:rPr>
              <a:t>M11 – 00000000</a:t>
            </a:r>
          </a:p>
          <a:p>
            <a:pPr marL="707204" lvl="1" indent="-353602" algn="just">
              <a:lnSpc>
                <a:spcPts val="4585"/>
              </a:lnSpc>
              <a:buFont typeface="Arial"/>
              <a:buChar char="•"/>
            </a:pPr>
            <a:r>
              <a:rPr lang="en-US" sz="3275">
                <a:solidFill>
                  <a:srgbClr val="FFFFFF"/>
                </a:solidFill>
                <a:latin typeface="Open Sans Bold"/>
              </a:rPr>
              <a:t>M12 – 00000000</a:t>
            </a:r>
          </a:p>
          <a:p>
            <a:pPr marL="707204" lvl="1" indent="-353602" algn="just">
              <a:lnSpc>
                <a:spcPts val="4585"/>
              </a:lnSpc>
              <a:buFont typeface="Arial"/>
              <a:buChar char="•"/>
            </a:pPr>
            <a:r>
              <a:rPr lang="en-US" sz="3275">
                <a:solidFill>
                  <a:srgbClr val="FFFFFF"/>
                </a:solidFill>
                <a:latin typeface="Open Sans Bold"/>
              </a:rPr>
              <a:t>M13 – 00000000</a:t>
            </a:r>
          </a:p>
          <a:p>
            <a:pPr marL="707204" lvl="1" indent="-353602" algn="just">
              <a:lnSpc>
                <a:spcPts val="4585"/>
              </a:lnSpc>
              <a:buFont typeface="Arial"/>
              <a:buChar char="•"/>
            </a:pPr>
            <a:r>
              <a:rPr lang="en-US" sz="3275">
                <a:solidFill>
                  <a:srgbClr val="FFFFFF"/>
                </a:solidFill>
                <a:latin typeface="Open Sans Bold"/>
              </a:rPr>
              <a:t>M14 – 00000000</a:t>
            </a:r>
          </a:p>
          <a:p>
            <a:pPr marL="707204" lvl="1" indent="-353602" algn="just">
              <a:lnSpc>
                <a:spcPts val="4585"/>
              </a:lnSpc>
              <a:buFont typeface="Arial"/>
              <a:buChar char="•"/>
            </a:pPr>
            <a:r>
              <a:rPr lang="en-US" sz="3275">
                <a:solidFill>
                  <a:srgbClr val="FFFFFF"/>
                </a:solidFill>
                <a:latin typeface="Open Sans Bold"/>
              </a:rPr>
              <a:t>M15 – 000000B0</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171" r="-97184" b="-42013"/>
            </a:stretch>
          </a:blipFill>
        </p:spPr>
      </p:sp>
      <p:sp>
        <p:nvSpPr>
          <p:cNvPr id="3" name="TextBox 3"/>
          <p:cNvSpPr txBox="1"/>
          <p:nvPr/>
        </p:nvSpPr>
        <p:spPr>
          <a:xfrm>
            <a:off x="6451756" y="400689"/>
            <a:ext cx="12757647" cy="3238567"/>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Adding in the constant</a:t>
            </a:r>
          </a:p>
          <a:p>
            <a:pPr>
              <a:lnSpc>
                <a:spcPts val="8483"/>
              </a:lnSpc>
            </a:pPr>
            <a:endParaRPr lang="en-US" sz="7507">
              <a:solidFill>
                <a:srgbClr val="FFFFFF"/>
              </a:solidFill>
              <a:latin typeface="Open Sauce Heavy"/>
            </a:endParaRPr>
          </a:p>
          <a:p>
            <a:pPr>
              <a:lnSpc>
                <a:spcPts val="8483"/>
              </a:lnSpc>
            </a:pPr>
            <a:endParaRPr lang="en-US" sz="7507">
              <a:solidFill>
                <a:srgbClr val="FFFFFF"/>
              </a:solidFill>
              <a:latin typeface="Open Sauce Heavy"/>
            </a:endParaRPr>
          </a:p>
        </p:txBody>
      </p:sp>
      <p:sp>
        <p:nvSpPr>
          <p:cNvPr id="4" name="TextBox 4"/>
          <p:cNvSpPr txBox="1"/>
          <p:nvPr/>
        </p:nvSpPr>
        <p:spPr>
          <a:xfrm>
            <a:off x="5768436" y="2074178"/>
            <a:ext cx="11490864" cy="6824445"/>
          </a:xfrm>
          <a:prstGeom prst="rect">
            <a:avLst/>
          </a:prstGeom>
        </p:spPr>
        <p:txBody>
          <a:bodyPr lIns="0" tIns="0" rIns="0" bIns="0" rtlCol="0" anchor="t">
            <a:spAutoFit/>
          </a:bodyPr>
          <a:lstStyle/>
          <a:p>
            <a:pPr algn="just">
              <a:lnSpc>
                <a:spcPts val="6049"/>
              </a:lnSpc>
            </a:pPr>
            <a:r>
              <a:rPr lang="en-US" sz="4321">
                <a:solidFill>
                  <a:srgbClr val="FFFFFF"/>
                </a:solidFill>
                <a:latin typeface="Open Sans Bold"/>
              </a:rPr>
              <a:t>(X + Y) mod Z</a:t>
            </a:r>
          </a:p>
          <a:p>
            <a:pPr marL="932918" lvl="1" indent="-466459" algn="just">
              <a:lnSpc>
                <a:spcPts val="6049"/>
              </a:lnSpc>
              <a:buFont typeface="Arial"/>
              <a:buChar char="•"/>
            </a:pPr>
            <a:r>
              <a:rPr lang="en-US" sz="4321">
                <a:solidFill>
                  <a:srgbClr val="FFFFFF"/>
                </a:solidFill>
                <a:latin typeface="Open Sans Bold"/>
              </a:rPr>
              <a:t>X – d76aa478 (K1)</a:t>
            </a:r>
          </a:p>
          <a:p>
            <a:pPr marL="932918" lvl="1" indent="-466459" algn="just">
              <a:lnSpc>
                <a:spcPts val="6049"/>
              </a:lnSpc>
              <a:buFont typeface="Arial"/>
              <a:buChar char="•"/>
            </a:pPr>
            <a:r>
              <a:rPr lang="en-US" sz="4321">
                <a:solidFill>
                  <a:srgbClr val="FFFFFF"/>
                </a:solidFill>
                <a:latin typeface="Open Sans Bold"/>
              </a:rPr>
              <a:t>Y – 54686578 (đầu ra từ thao tác trước)</a:t>
            </a:r>
          </a:p>
          <a:p>
            <a:pPr marL="932918" lvl="1" indent="-466459" algn="just">
              <a:lnSpc>
                <a:spcPts val="6049"/>
              </a:lnSpc>
              <a:buFont typeface="Arial"/>
              <a:buChar char="•"/>
            </a:pPr>
            <a:r>
              <a:rPr lang="en-US" sz="4321">
                <a:solidFill>
                  <a:srgbClr val="FFFFFF"/>
                </a:solidFill>
                <a:latin typeface="Open Sans Bold"/>
              </a:rPr>
              <a:t>Z – 100000000 (2^32 )</a:t>
            </a:r>
          </a:p>
          <a:p>
            <a:pPr algn="just">
              <a:lnSpc>
                <a:spcPts val="6049"/>
              </a:lnSpc>
            </a:pPr>
            <a:endParaRPr lang="en-US" sz="4321">
              <a:solidFill>
                <a:srgbClr val="FFFFFF"/>
              </a:solidFill>
              <a:latin typeface="Open Sans Bold"/>
            </a:endParaRPr>
          </a:p>
          <a:p>
            <a:pPr algn="just">
              <a:lnSpc>
                <a:spcPts val="6049"/>
              </a:lnSpc>
            </a:pPr>
            <a:r>
              <a:rPr lang="en-US" sz="4321">
                <a:solidFill>
                  <a:srgbClr val="FFFFFF"/>
                </a:solidFill>
                <a:latin typeface="Open Sans Bold"/>
              </a:rPr>
              <a:t>(d76aa478 + 54686578) mod 100000000</a:t>
            </a:r>
          </a:p>
          <a:p>
            <a:pPr algn="just">
              <a:lnSpc>
                <a:spcPts val="6049"/>
              </a:lnSpc>
            </a:pPr>
            <a:r>
              <a:rPr lang="en-US" sz="4321">
                <a:solidFill>
                  <a:srgbClr val="FFFFFF"/>
                </a:solidFill>
                <a:latin typeface="Open Sans Bold"/>
              </a:rPr>
              <a:t>2bd309f0</a:t>
            </a:r>
          </a:p>
          <a:p>
            <a:pPr algn="just">
              <a:lnSpc>
                <a:spcPts val="6049"/>
              </a:lnSpc>
            </a:pPr>
            <a:endParaRPr lang="en-US" sz="4321">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46986" y="0"/>
            <a:ext cx="14874598" cy="11155948"/>
          </a:xfrm>
          <a:custGeom>
            <a:avLst/>
            <a:gdLst/>
            <a:ahLst/>
            <a:cxnLst/>
            <a:rect l="l" t="t" r="r" b="b"/>
            <a:pathLst>
              <a:path w="14874598" h="11155948">
                <a:moveTo>
                  <a:pt x="0" y="0"/>
                </a:moveTo>
                <a:lnTo>
                  <a:pt x="14874597" y="0"/>
                </a:lnTo>
                <a:lnTo>
                  <a:pt x="14874597" y="11155948"/>
                </a:lnTo>
                <a:lnTo>
                  <a:pt x="0" y="11155948"/>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7133" y="681399"/>
            <a:ext cx="15902167" cy="8924201"/>
          </a:xfrm>
          <a:custGeom>
            <a:avLst/>
            <a:gdLst/>
            <a:ahLst/>
            <a:cxnLst/>
            <a:rect l="l" t="t" r="r" b="b"/>
            <a:pathLst>
              <a:path w="15902167" h="8924201">
                <a:moveTo>
                  <a:pt x="0" y="0"/>
                </a:moveTo>
                <a:lnTo>
                  <a:pt x="15902167" y="0"/>
                </a:lnTo>
                <a:lnTo>
                  <a:pt x="15902167" y="8924202"/>
                </a:lnTo>
                <a:lnTo>
                  <a:pt x="0" y="8924202"/>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66542" r="-129749" b="-63206"/>
            </a:stretch>
          </a:blipFill>
        </p:spPr>
      </p:sp>
      <p:sp>
        <p:nvSpPr>
          <p:cNvPr id="3" name="TextBox 3"/>
          <p:cNvSpPr txBox="1"/>
          <p:nvPr/>
        </p:nvSpPr>
        <p:spPr>
          <a:xfrm>
            <a:off x="2153367" y="784232"/>
            <a:ext cx="15105933" cy="2162242"/>
          </a:xfrm>
          <a:prstGeom prst="rect">
            <a:avLst/>
          </a:prstGeom>
        </p:spPr>
        <p:txBody>
          <a:bodyPr lIns="0" tIns="0" rIns="0" bIns="0" rtlCol="0" anchor="t">
            <a:spAutoFit/>
          </a:bodyPr>
          <a:lstStyle/>
          <a:p>
            <a:pPr algn="just">
              <a:lnSpc>
                <a:spcPts val="8483"/>
              </a:lnSpc>
            </a:pPr>
            <a:r>
              <a:rPr lang="en-US" sz="7507">
                <a:solidFill>
                  <a:srgbClr val="FFFFFF"/>
                </a:solidFill>
                <a:latin typeface="Open Sauce Heavy"/>
              </a:rPr>
              <a:t>Shift the number of bits to the left by a predefined amount Si</a:t>
            </a:r>
          </a:p>
        </p:txBody>
      </p:sp>
      <p:sp>
        <p:nvSpPr>
          <p:cNvPr id="4" name="TextBox 4"/>
          <p:cNvSpPr txBox="1"/>
          <p:nvPr/>
        </p:nvSpPr>
        <p:spPr>
          <a:xfrm>
            <a:off x="3833222" y="3466739"/>
            <a:ext cx="7207353" cy="6753720"/>
          </a:xfrm>
          <a:prstGeom prst="rect">
            <a:avLst/>
          </a:prstGeom>
        </p:spPr>
        <p:txBody>
          <a:bodyPr lIns="0" tIns="0" rIns="0" bIns="0" rtlCol="0" anchor="t">
            <a:spAutoFit/>
          </a:bodyPr>
          <a:lstStyle/>
          <a:p>
            <a:pPr marL="688721" lvl="1" indent="-344360" algn="just">
              <a:lnSpc>
                <a:spcPts val="4465"/>
              </a:lnSpc>
              <a:buFont typeface="Arial"/>
              <a:buChar char="•"/>
            </a:pPr>
            <a:r>
              <a:rPr lang="en-US" sz="3189">
                <a:solidFill>
                  <a:srgbClr val="FFFFFF"/>
                </a:solidFill>
                <a:latin typeface="Open Sans Bold"/>
              </a:rPr>
              <a:t>Round 1</a:t>
            </a:r>
          </a:p>
          <a:p>
            <a:pPr marL="1377442" lvl="2" indent="-459147" algn="just">
              <a:lnSpc>
                <a:spcPts val="4465"/>
              </a:lnSpc>
              <a:buFont typeface="Arial"/>
              <a:buChar char="⚬"/>
            </a:pPr>
            <a:r>
              <a:rPr lang="en-US" sz="3189">
                <a:solidFill>
                  <a:srgbClr val="FFFFFF"/>
                </a:solidFill>
                <a:latin typeface="Open Sans Bold"/>
              </a:rPr>
              <a:t>S1, S5, S9, S13 – 7</a:t>
            </a:r>
          </a:p>
          <a:p>
            <a:pPr marL="1377442" lvl="2" indent="-459147" algn="just">
              <a:lnSpc>
                <a:spcPts val="4465"/>
              </a:lnSpc>
              <a:buFont typeface="Arial"/>
              <a:buChar char="⚬"/>
            </a:pPr>
            <a:r>
              <a:rPr lang="en-US" sz="3189">
                <a:solidFill>
                  <a:srgbClr val="FFFFFF"/>
                </a:solidFill>
                <a:latin typeface="Open Sans Bold"/>
              </a:rPr>
              <a:t>S2, S6, S10, S14 – 12</a:t>
            </a:r>
          </a:p>
          <a:p>
            <a:pPr marL="1377442" lvl="2" indent="-459147" algn="just">
              <a:lnSpc>
                <a:spcPts val="4465"/>
              </a:lnSpc>
              <a:buFont typeface="Arial"/>
              <a:buChar char="⚬"/>
            </a:pPr>
            <a:r>
              <a:rPr lang="en-US" sz="3189">
                <a:solidFill>
                  <a:srgbClr val="FFFFFF"/>
                </a:solidFill>
                <a:latin typeface="Open Sans Bold"/>
              </a:rPr>
              <a:t>S3, S7, S11, S15 – 17</a:t>
            </a:r>
          </a:p>
          <a:p>
            <a:pPr marL="1377442" lvl="2" indent="-459147" algn="just">
              <a:lnSpc>
                <a:spcPts val="4465"/>
              </a:lnSpc>
              <a:buFont typeface="Arial"/>
              <a:buChar char="⚬"/>
            </a:pPr>
            <a:r>
              <a:rPr lang="en-US" sz="3189">
                <a:solidFill>
                  <a:srgbClr val="FFFFFF"/>
                </a:solidFill>
                <a:latin typeface="Open Sans Bold"/>
              </a:rPr>
              <a:t>S4, S8, S12, S16, – 22</a:t>
            </a:r>
          </a:p>
          <a:p>
            <a:pPr marL="688721" lvl="1" indent="-344360" algn="just">
              <a:lnSpc>
                <a:spcPts val="4465"/>
              </a:lnSpc>
              <a:buFont typeface="Arial"/>
              <a:buChar char="•"/>
            </a:pPr>
            <a:r>
              <a:rPr lang="en-US" sz="3189">
                <a:solidFill>
                  <a:srgbClr val="FFFFFF"/>
                </a:solidFill>
                <a:latin typeface="Open Sans Bold"/>
              </a:rPr>
              <a:t>Round 2</a:t>
            </a:r>
          </a:p>
          <a:p>
            <a:pPr marL="1377442" lvl="2" indent="-459147" algn="just">
              <a:lnSpc>
                <a:spcPts val="4465"/>
              </a:lnSpc>
              <a:buFont typeface="Arial"/>
              <a:buChar char="⚬"/>
            </a:pPr>
            <a:r>
              <a:rPr lang="en-US" sz="3189">
                <a:solidFill>
                  <a:srgbClr val="FFFFFF"/>
                </a:solidFill>
                <a:latin typeface="Open Sans Bold"/>
              </a:rPr>
              <a:t>S17, S21, S25, S29 – 5</a:t>
            </a:r>
          </a:p>
          <a:p>
            <a:pPr marL="1377442" lvl="2" indent="-459147" algn="just">
              <a:lnSpc>
                <a:spcPts val="4465"/>
              </a:lnSpc>
              <a:buFont typeface="Arial"/>
              <a:buChar char="⚬"/>
            </a:pPr>
            <a:r>
              <a:rPr lang="en-US" sz="3189">
                <a:solidFill>
                  <a:srgbClr val="FFFFFF"/>
                </a:solidFill>
                <a:latin typeface="Open Sans Bold"/>
              </a:rPr>
              <a:t>S18, S22, S26, S30 – 9</a:t>
            </a:r>
          </a:p>
          <a:p>
            <a:pPr marL="1377442" lvl="2" indent="-459147" algn="just">
              <a:lnSpc>
                <a:spcPts val="4465"/>
              </a:lnSpc>
              <a:buFont typeface="Arial"/>
              <a:buChar char="⚬"/>
            </a:pPr>
            <a:r>
              <a:rPr lang="en-US" sz="3189">
                <a:solidFill>
                  <a:srgbClr val="FFFFFF"/>
                </a:solidFill>
                <a:latin typeface="Open Sans Bold"/>
              </a:rPr>
              <a:t>S19, S23, S27, S31 – 14</a:t>
            </a:r>
          </a:p>
          <a:p>
            <a:pPr marL="1377442" lvl="2" indent="-459147" algn="just">
              <a:lnSpc>
                <a:spcPts val="4465"/>
              </a:lnSpc>
              <a:buFont typeface="Arial"/>
              <a:buChar char="⚬"/>
            </a:pPr>
            <a:r>
              <a:rPr lang="en-US" sz="3189">
                <a:solidFill>
                  <a:srgbClr val="FFFFFF"/>
                </a:solidFill>
                <a:latin typeface="Open Sans Bold"/>
              </a:rPr>
              <a:t>S20, S24, S28, S32 – 20</a:t>
            </a:r>
          </a:p>
          <a:p>
            <a:pPr algn="just">
              <a:lnSpc>
                <a:spcPts val="4465"/>
              </a:lnSpc>
            </a:pPr>
            <a:endParaRPr lang="en-US" sz="3189">
              <a:solidFill>
                <a:srgbClr val="FFFFFF"/>
              </a:solidFill>
              <a:latin typeface="Open Sans Bold"/>
            </a:endParaRPr>
          </a:p>
          <a:p>
            <a:pPr marL="688721" lvl="1" indent="-344360" algn="just">
              <a:lnSpc>
                <a:spcPts val="4465"/>
              </a:lnSpc>
              <a:buFont typeface="Arial"/>
              <a:buChar char="•"/>
            </a:pPr>
            <a:endParaRPr lang="en-US" sz="3189">
              <a:solidFill>
                <a:srgbClr val="FFFFFF"/>
              </a:solidFill>
              <a:latin typeface="Open Sans Bold"/>
            </a:endParaRPr>
          </a:p>
        </p:txBody>
      </p:sp>
      <p:sp>
        <p:nvSpPr>
          <p:cNvPr id="5" name="TextBox 5"/>
          <p:cNvSpPr txBox="1"/>
          <p:nvPr/>
        </p:nvSpPr>
        <p:spPr>
          <a:xfrm>
            <a:off x="10051947" y="3466739"/>
            <a:ext cx="7207353" cy="6188920"/>
          </a:xfrm>
          <a:prstGeom prst="rect">
            <a:avLst/>
          </a:prstGeom>
        </p:spPr>
        <p:txBody>
          <a:bodyPr lIns="0" tIns="0" rIns="0" bIns="0" rtlCol="0" anchor="t">
            <a:spAutoFit/>
          </a:bodyPr>
          <a:lstStyle/>
          <a:p>
            <a:pPr marL="688721" lvl="1" indent="-344360" algn="just">
              <a:lnSpc>
                <a:spcPts val="4465"/>
              </a:lnSpc>
              <a:buFont typeface="Arial"/>
              <a:buChar char="•"/>
            </a:pPr>
            <a:r>
              <a:rPr lang="en-US" sz="3189">
                <a:solidFill>
                  <a:srgbClr val="FFFFFF"/>
                </a:solidFill>
                <a:latin typeface="Open Sans Bold"/>
              </a:rPr>
              <a:t>Round 3</a:t>
            </a:r>
          </a:p>
          <a:p>
            <a:pPr marL="1377442" lvl="2" indent="-459147" algn="just">
              <a:lnSpc>
                <a:spcPts val="4465"/>
              </a:lnSpc>
              <a:buFont typeface="Arial"/>
              <a:buChar char="⚬"/>
            </a:pPr>
            <a:r>
              <a:rPr lang="en-US" sz="3189">
                <a:solidFill>
                  <a:srgbClr val="FFFFFF"/>
                </a:solidFill>
                <a:latin typeface="Open Sans Bold"/>
              </a:rPr>
              <a:t>S33, S37, S41, S45 – 4</a:t>
            </a:r>
          </a:p>
          <a:p>
            <a:pPr marL="1377442" lvl="2" indent="-459147" algn="just">
              <a:lnSpc>
                <a:spcPts val="4465"/>
              </a:lnSpc>
              <a:buFont typeface="Arial"/>
              <a:buChar char="⚬"/>
            </a:pPr>
            <a:r>
              <a:rPr lang="en-US" sz="3189">
                <a:solidFill>
                  <a:srgbClr val="FFFFFF"/>
                </a:solidFill>
                <a:latin typeface="Open Sans Bold"/>
              </a:rPr>
              <a:t>S34, S38, S42, S46 – 11</a:t>
            </a:r>
          </a:p>
          <a:p>
            <a:pPr marL="1377442" lvl="2" indent="-459147" algn="just">
              <a:lnSpc>
                <a:spcPts val="4465"/>
              </a:lnSpc>
              <a:buFont typeface="Arial"/>
              <a:buChar char="⚬"/>
            </a:pPr>
            <a:r>
              <a:rPr lang="en-US" sz="3189">
                <a:solidFill>
                  <a:srgbClr val="FFFFFF"/>
                </a:solidFill>
                <a:latin typeface="Open Sans Bold"/>
              </a:rPr>
              <a:t>S35, S39, S43, S47 – 16</a:t>
            </a:r>
          </a:p>
          <a:p>
            <a:pPr marL="1377442" lvl="2" indent="-459147" algn="just">
              <a:lnSpc>
                <a:spcPts val="4465"/>
              </a:lnSpc>
              <a:buFont typeface="Arial"/>
              <a:buChar char="⚬"/>
            </a:pPr>
            <a:r>
              <a:rPr lang="en-US" sz="3189">
                <a:solidFill>
                  <a:srgbClr val="FFFFFF"/>
                </a:solidFill>
                <a:latin typeface="Open Sans Bold"/>
              </a:rPr>
              <a:t>S36, S40, S44, S48 – 13</a:t>
            </a:r>
          </a:p>
          <a:p>
            <a:pPr marL="688721" lvl="1" indent="-344360" algn="just">
              <a:lnSpc>
                <a:spcPts val="4465"/>
              </a:lnSpc>
              <a:buFont typeface="Arial"/>
              <a:buChar char="•"/>
            </a:pPr>
            <a:r>
              <a:rPr lang="en-US" sz="3189">
                <a:solidFill>
                  <a:srgbClr val="FFFFFF"/>
                </a:solidFill>
                <a:latin typeface="Open Sans Bold"/>
              </a:rPr>
              <a:t>Round 4</a:t>
            </a:r>
          </a:p>
          <a:p>
            <a:pPr marL="1377442" lvl="2" indent="-459147" algn="just">
              <a:lnSpc>
                <a:spcPts val="4465"/>
              </a:lnSpc>
              <a:buFont typeface="Arial"/>
              <a:buChar char="⚬"/>
            </a:pPr>
            <a:r>
              <a:rPr lang="en-US" sz="3189">
                <a:solidFill>
                  <a:srgbClr val="FFFFFF"/>
                </a:solidFill>
                <a:latin typeface="Open Sans Bold"/>
              </a:rPr>
              <a:t>S49, S53, S57, S61 – 6</a:t>
            </a:r>
          </a:p>
          <a:p>
            <a:pPr marL="1377442" lvl="2" indent="-459147" algn="just">
              <a:lnSpc>
                <a:spcPts val="4465"/>
              </a:lnSpc>
              <a:buFont typeface="Arial"/>
              <a:buChar char="⚬"/>
            </a:pPr>
            <a:r>
              <a:rPr lang="en-US" sz="3189">
                <a:solidFill>
                  <a:srgbClr val="FFFFFF"/>
                </a:solidFill>
                <a:latin typeface="Open Sans Bold"/>
              </a:rPr>
              <a:t>S50, S54, S58, S62 – 10</a:t>
            </a:r>
          </a:p>
          <a:p>
            <a:pPr marL="1377442" lvl="2" indent="-459147" algn="just">
              <a:lnSpc>
                <a:spcPts val="4465"/>
              </a:lnSpc>
              <a:buFont typeface="Arial"/>
              <a:buChar char="⚬"/>
            </a:pPr>
            <a:r>
              <a:rPr lang="en-US" sz="3189">
                <a:solidFill>
                  <a:srgbClr val="FFFFFF"/>
                </a:solidFill>
                <a:latin typeface="Open Sans Bold"/>
              </a:rPr>
              <a:t>S51, S55, S59, S63 – 15</a:t>
            </a:r>
          </a:p>
          <a:p>
            <a:pPr marL="1377442" lvl="2" indent="-459147" algn="just">
              <a:lnSpc>
                <a:spcPts val="4465"/>
              </a:lnSpc>
              <a:buFont typeface="Arial"/>
              <a:buChar char="⚬"/>
            </a:pPr>
            <a:r>
              <a:rPr lang="en-US" sz="3189">
                <a:solidFill>
                  <a:srgbClr val="FFFFFF"/>
                </a:solidFill>
                <a:latin typeface="Open Sans Bold"/>
              </a:rPr>
              <a:t>S52, S56, S60, S64 – 21</a:t>
            </a:r>
          </a:p>
          <a:p>
            <a:pPr algn="just">
              <a:lnSpc>
                <a:spcPts val="4465"/>
              </a:lnSpc>
            </a:pPr>
            <a:endParaRPr lang="en-US" sz="3189">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05965" r="-153083" b="-47118"/>
            </a:stretch>
          </a:blipFill>
        </p:spPr>
      </p:sp>
      <p:sp>
        <p:nvSpPr>
          <p:cNvPr id="3" name="TextBox 3"/>
          <p:cNvSpPr txBox="1"/>
          <p:nvPr/>
        </p:nvSpPr>
        <p:spPr>
          <a:xfrm>
            <a:off x="6451756" y="400689"/>
            <a:ext cx="12757647" cy="2162242"/>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Left bit-shift</a:t>
            </a:r>
          </a:p>
          <a:p>
            <a:pPr>
              <a:lnSpc>
                <a:spcPts val="8483"/>
              </a:lnSpc>
            </a:pPr>
            <a:endParaRPr lang="en-US" sz="7507">
              <a:solidFill>
                <a:srgbClr val="FFFFFF"/>
              </a:solidFill>
              <a:latin typeface="Open Sauce Heavy"/>
            </a:endParaRPr>
          </a:p>
        </p:txBody>
      </p:sp>
      <p:sp>
        <p:nvSpPr>
          <p:cNvPr id="4" name="TextBox 4"/>
          <p:cNvSpPr txBox="1"/>
          <p:nvPr/>
        </p:nvSpPr>
        <p:spPr>
          <a:xfrm>
            <a:off x="1028700" y="2715551"/>
            <a:ext cx="16669605" cy="5191627"/>
          </a:xfrm>
          <a:prstGeom prst="rect">
            <a:avLst/>
          </a:prstGeom>
        </p:spPr>
        <p:txBody>
          <a:bodyPr lIns="0" tIns="0" rIns="0" bIns="0" rtlCol="0" anchor="t">
            <a:spAutoFit/>
          </a:bodyPr>
          <a:lstStyle/>
          <a:p>
            <a:pPr algn="just">
              <a:lnSpc>
                <a:spcPts val="6909"/>
              </a:lnSpc>
            </a:pPr>
            <a:r>
              <a:rPr lang="en-US" sz="4935">
                <a:solidFill>
                  <a:srgbClr val="FFFFFF"/>
                </a:solidFill>
                <a:latin typeface="Open Sans Bold"/>
              </a:rPr>
              <a:t>2bd309f0 = </a:t>
            </a:r>
            <a:r>
              <a:rPr lang="en-US" sz="4935">
                <a:solidFill>
                  <a:srgbClr val="509FCB"/>
                </a:solidFill>
                <a:latin typeface="Open Sans Bold"/>
              </a:rPr>
              <a:t>0010 101</a:t>
            </a:r>
            <a:r>
              <a:rPr lang="en-US" sz="4935">
                <a:solidFill>
                  <a:srgbClr val="FFFFFF"/>
                </a:solidFill>
                <a:latin typeface="Open Sans Bold"/>
              </a:rPr>
              <a:t>1 1101 0011 0000 1001 1111 0000</a:t>
            </a:r>
          </a:p>
          <a:p>
            <a:pPr algn="just">
              <a:lnSpc>
                <a:spcPts val="6909"/>
              </a:lnSpc>
            </a:pPr>
            <a:r>
              <a:rPr lang="en-US" sz="4935">
                <a:solidFill>
                  <a:srgbClr val="FFFFFF"/>
                </a:solidFill>
                <a:latin typeface="Open Sans Bold"/>
              </a:rPr>
              <a:t>Di chuyển mỗi bit 7 khoảng trống sang trái</a:t>
            </a:r>
          </a:p>
          <a:p>
            <a:pPr algn="just">
              <a:lnSpc>
                <a:spcPts val="6909"/>
              </a:lnSpc>
            </a:pPr>
            <a:r>
              <a:rPr lang="en-US" sz="4935">
                <a:solidFill>
                  <a:srgbClr val="509FCB"/>
                </a:solidFill>
                <a:latin typeface="Open Sans Bold"/>
              </a:rPr>
              <a:t>001 010</a:t>
            </a:r>
            <a:r>
              <a:rPr lang="en-US" sz="4935">
                <a:solidFill>
                  <a:srgbClr val="FFFFFF"/>
                </a:solidFill>
                <a:latin typeface="Open Sans Bold"/>
              </a:rPr>
              <a:t>1 1110 1001 1000 0100 1111 1000 </a:t>
            </a:r>
            <a:r>
              <a:rPr lang="en-US" sz="4935">
                <a:solidFill>
                  <a:srgbClr val="509FCB"/>
                </a:solidFill>
                <a:latin typeface="Open Sans Bold"/>
              </a:rPr>
              <a:t>0</a:t>
            </a:r>
            <a:r>
              <a:rPr lang="en-US" sz="4935">
                <a:solidFill>
                  <a:srgbClr val="FFFFFF"/>
                </a:solidFill>
                <a:latin typeface="Open Sans Bold"/>
              </a:rPr>
              <a:t>xxx xxxx</a:t>
            </a:r>
          </a:p>
          <a:p>
            <a:pPr algn="just">
              <a:lnSpc>
                <a:spcPts val="6909"/>
              </a:lnSpc>
            </a:pPr>
            <a:r>
              <a:rPr lang="en-US" sz="4935">
                <a:solidFill>
                  <a:srgbClr val="FFFFFF"/>
                </a:solidFill>
                <a:latin typeface="Open Sans Bold"/>
              </a:rPr>
              <a:t>Kết quả: 1110 1001 1000 0100 1111 1000 0</a:t>
            </a:r>
            <a:r>
              <a:rPr lang="en-US" sz="4935">
                <a:solidFill>
                  <a:srgbClr val="509FCB"/>
                </a:solidFill>
                <a:latin typeface="Open Sans Bold"/>
              </a:rPr>
              <a:t>001 0101</a:t>
            </a:r>
          </a:p>
          <a:p>
            <a:pPr algn="just">
              <a:lnSpc>
                <a:spcPts val="6909"/>
              </a:lnSpc>
            </a:pPr>
            <a:r>
              <a:rPr lang="en-US" sz="4935">
                <a:solidFill>
                  <a:srgbClr val="509FCB"/>
                </a:solidFill>
                <a:latin typeface="Open Sans Bold"/>
              </a:rPr>
              <a:t>Hex = e984f815</a:t>
            </a:r>
          </a:p>
          <a:p>
            <a:pPr algn="just">
              <a:lnSpc>
                <a:spcPts val="6909"/>
              </a:lnSpc>
            </a:pPr>
            <a:endParaRPr lang="en-US" sz="4935">
              <a:solidFill>
                <a:srgbClr val="509FCB"/>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7133" y="681399"/>
            <a:ext cx="15902167" cy="8924201"/>
          </a:xfrm>
          <a:custGeom>
            <a:avLst/>
            <a:gdLst/>
            <a:ahLst/>
            <a:cxnLst/>
            <a:rect l="l" t="t" r="r" b="b"/>
            <a:pathLst>
              <a:path w="15902167" h="8924201">
                <a:moveTo>
                  <a:pt x="0" y="0"/>
                </a:moveTo>
                <a:lnTo>
                  <a:pt x="15902167" y="0"/>
                </a:lnTo>
                <a:lnTo>
                  <a:pt x="15902167" y="8924202"/>
                </a:lnTo>
                <a:lnTo>
                  <a:pt x="0" y="8924202"/>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1441" r="-92178" b="-50736"/>
            </a:stretch>
          </a:blipFill>
        </p:spPr>
      </p:sp>
      <p:sp>
        <p:nvSpPr>
          <p:cNvPr id="3" name="TextBox 3"/>
          <p:cNvSpPr txBox="1"/>
          <p:nvPr/>
        </p:nvSpPr>
        <p:spPr>
          <a:xfrm>
            <a:off x="5019958" y="677273"/>
            <a:ext cx="12757647" cy="2162242"/>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More modular addition</a:t>
            </a:r>
          </a:p>
          <a:p>
            <a:pPr>
              <a:lnSpc>
                <a:spcPts val="8483"/>
              </a:lnSpc>
            </a:pPr>
            <a:endParaRPr lang="en-US" sz="7507">
              <a:solidFill>
                <a:srgbClr val="FFFFFF"/>
              </a:solidFill>
              <a:latin typeface="Open Sauce Heavy"/>
            </a:endParaRPr>
          </a:p>
        </p:txBody>
      </p:sp>
      <p:sp>
        <p:nvSpPr>
          <p:cNvPr id="4" name="TextBox 4"/>
          <p:cNvSpPr txBox="1"/>
          <p:nvPr/>
        </p:nvSpPr>
        <p:spPr>
          <a:xfrm>
            <a:off x="5019958" y="2543267"/>
            <a:ext cx="16669605" cy="8732898"/>
          </a:xfrm>
          <a:prstGeom prst="rect">
            <a:avLst/>
          </a:prstGeom>
        </p:spPr>
        <p:txBody>
          <a:bodyPr lIns="0" tIns="0" rIns="0" bIns="0" rtlCol="0" anchor="t">
            <a:spAutoFit/>
          </a:bodyPr>
          <a:lstStyle/>
          <a:p>
            <a:pPr algn="just">
              <a:lnSpc>
                <a:spcPts val="6909"/>
              </a:lnSpc>
            </a:pPr>
            <a:r>
              <a:rPr lang="en-US" sz="4935">
                <a:solidFill>
                  <a:srgbClr val="FFFFFF"/>
                </a:solidFill>
                <a:latin typeface="Open Sans Bold"/>
              </a:rPr>
              <a:t>(X + Y) mod Z</a:t>
            </a:r>
          </a:p>
          <a:p>
            <a:pPr marL="1065496" lvl="1" indent="-532748" algn="just">
              <a:lnSpc>
                <a:spcPts val="6909"/>
              </a:lnSpc>
              <a:buFont typeface="Arial"/>
              <a:buChar char="•"/>
            </a:pPr>
            <a:r>
              <a:rPr lang="en-US" sz="4935">
                <a:solidFill>
                  <a:srgbClr val="FFFFFF"/>
                </a:solidFill>
                <a:latin typeface="Open Sans Bold"/>
              </a:rPr>
              <a:t>X – 89abcdef (vectơ khởi tạo B)</a:t>
            </a:r>
          </a:p>
          <a:p>
            <a:pPr marL="1065496" lvl="1" indent="-532748" algn="just">
              <a:lnSpc>
                <a:spcPts val="6909"/>
              </a:lnSpc>
              <a:buFont typeface="Arial"/>
              <a:buChar char="•"/>
            </a:pPr>
            <a:r>
              <a:rPr lang="en-US" sz="4935">
                <a:solidFill>
                  <a:srgbClr val="FFFFFF"/>
                </a:solidFill>
                <a:latin typeface="Open Sans Bold"/>
              </a:rPr>
              <a:t>Y – e984f815 (đầu ra từ phần trước)</a:t>
            </a:r>
          </a:p>
          <a:p>
            <a:pPr marL="1065496" lvl="1" indent="-532748" algn="just">
              <a:lnSpc>
                <a:spcPts val="6909"/>
              </a:lnSpc>
              <a:buFont typeface="Arial"/>
              <a:buChar char="•"/>
            </a:pPr>
            <a:r>
              <a:rPr lang="en-US" sz="4935">
                <a:solidFill>
                  <a:srgbClr val="FFFFFF"/>
                </a:solidFill>
                <a:latin typeface="Open Sans Bold"/>
              </a:rPr>
              <a:t>Z – 100000000 (2^32 )</a:t>
            </a:r>
          </a:p>
          <a:p>
            <a:pPr algn="just">
              <a:lnSpc>
                <a:spcPts val="6909"/>
              </a:lnSpc>
            </a:pPr>
            <a:r>
              <a:rPr lang="en-US" sz="4935">
                <a:solidFill>
                  <a:srgbClr val="FFFFFF"/>
                </a:solidFill>
                <a:latin typeface="Open Sans Bold"/>
              </a:rPr>
              <a:t>(89abcdef + e984f895) mod 100000000</a:t>
            </a:r>
          </a:p>
          <a:p>
            <a:pPr algn="just">
              <a:lnSpc>
                <a:spcPts val="6909"/>
              </a:lnSpc>
            </a:pPr>
            <a:r>
              <a:rPr lang="en-US" sz="4935">
                <a:solidFill>
                  <a:srgbClr val="FFFFFF"/>
                </a:solidFill>
                <a:latin typeface="Open Sans Bold"/>
              </a:rPr>
              <a:t>7330C604</a:t>
            </a:r>
          </a:p>
          <a:p>
            <a:pPr algn="just">
              <a:lnSpc>
                <a:spcPts val="6909"/>
              </a:lnSpc>
            </a:pPr>
            <a:endParaRPr lang="en-US" sz="4935">
              <a:solidFill>
                <a:srgbClr val="FFFFFF"/>
              </a:solidFill>
              <a:latin typeface="Open Sans Bold"/>
            </a:endParaRPr>
          </a:p>
          <a:p>
            <a:pPr algn="just">
              <a:lnSpc>
                <a:spcPts val="6909"/>
              </a:lnSpc>
            </a:pPr>
            <a:endParaRPr lang="en-US" sz="4935">
              <a:solidFill>
                <a:srgbClr val="FFFFFF"/>
              </a:solidFill>
              <a:latin typeface="Open Sans Bold"/>
            </a:endParaRPr>
          </a:p>
          <a:p>
            <a:pPr algn="just">
              <a:lnSpc>
                <a:spcPts val="6909"/>
              </a:lnSpc>
            </a:pPr>
            <a:endParaRPr lang="en-US" sz="4935">
              <a:solidFill>
                <a:srgbClr val="FFFFFF"/>
              </a:solidFill>
              <a:latin typeface="Open Sans Bold"/>
            </a:endParaRPr>
          </a:p>
          <a:p>
            <a:pPr algn="just">
              <a:lnSpc>
                <a:spcPts val="6909"/>
              </a:lnSpc>
            </a:pPr>
            <a:endParaRPr lang="en-US" sz="4935">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7133" y="681399"/>
            <a:ext cx="15902167" cy="8924201"/>
          </a:xfrm>
          <a:custGeom>
            <a:avLst/>
            <a:gdLst/>
            <a:ahLst/>
            <a:cxnLst/>
            <a:rect l="l" t="t" r="r" b="b"/>
            <a:pathLst>
              <a:path w="15902167" h="8924201">
                <a:moveTo>
                  <a:pt x="0" y="0"/>
                </a:moveTo>
                <a:lnTo>
                  <a:pt x="15902167" y="0"/>
                </a:lnTo>
                <a:lnTo>
                  <a:pt x="15902167" y="8924202"/>
                </a:lnTo>
                <a:lnTo>
                  <a:pt x="0" y="8924202"/>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77064" y="0"/>
            <a:ext cx="12133871" cy="10302344"/>
          </a:xfrm>
          <a:custGeom>
            <a:avLst/>
            <a:gdLst/>
            <a:ahLst/>
            <a:cxnLst/>
            <a:rect l="l" t="t" r="r" b="b"/>
            <a:pathLst>
              <a:path w="12133871" h="10302344">
                <a:moveTo>
                  <a:pt x="0" y="0"/>
                </a:moveTo>
                <a:lnTo>
                  <a:pt x="12133872" y="0"/>
                </a:lnTo>
                <a:lnTo>
                  <a:pt x="12133872" y="10302344"/>
                </a:lnTo>
                <a:lnTo>
                  <a:pt x="0" y="10302344"/>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46515" y="2971106"/>
            <a:ext cx="1749710" cy="1808911"/>
          </a:xfrm>
          <a:custGeom>
            <a:avLst/>
            <a:gdLst/>
            <a:ahLst/>
            <a:cxnLst/>
            <a:rect l="l" t="t" r="r" b="b"/>
            <a:pathLst>
              <a:path w="1749710" h="1808911">
                <a:moveTo>
                  <a:pt x="0" y="0"/>
                </a:moveTo>
                <a:lnTo>
                  <a:pt x="1749710" y="0"/>
                </a:lnTo>
                <a:lnTo>
                  <a:pt x="1749710" y="1808911"/>
                </a:lnTo>
                <a:lnTo>
                  <a:pt x="0" y="18089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853222" y="2971106"/>
            <a:ext cx="1749710" cy="1808911"/>
          </a:xfrm>
          <a:custGeom>
            <a:avLst/>
            <a:gdLst/>
            <a:ahLst/>
            <a:cxnLst/>
            <a:rect l="l" t="t" r="r" b="b"/>
            <a:pathLst>
              <a:path w="1749710" h="1808911">
                <a:moveTo>
                  <a:pt x="0" y="0"/>
                </a:moveTo>
                <a:lnTo>
                  <a:pt x="1749710" y="0"/>
                </a:lnTo>
                <a:lnTo>
                  <a:pt x="1749710" y="1808911"/>
                </a:lnTo>
                <a:lnTo>
                  <a:pt x="0" y="18089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46515" y="5601517"/>
            <a:ext cx="1749710" cy="1808911"/>
          </a:xfrm>
          <a:custGeom>
            <a:avLst/>
            <a:gdLst/>
            <a:ahLst/>
            <a:cxnLst/>
            <a:rect l="l" t="t" r="r" b="b"/>
            <a:pathLst>
              <a:path w="1749710" h="1808911">
                <a:moveTo>
                  <a:pt x="0" y="0"/>
                </a:moveTo>
                <a:lnTo>
                  <a:pt x="1749710" y="0"/>
                </a:lnTo>
                <a:lnTo>
                  <a:pt x="1749710" y="1808911"/>
                </a:lnTo>
                <a:lnTo>
                  <a:pt x="0" y="18089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916773" y="7797958"/>
            <a:ext cx="11986246" cy="8330441"/>
          </a:xfrm>
          <a:custGeom>
            <a:avLst/>
            <a:gdLst/>
            <a:ahLst/>
            <a:cxnLst/>
            <a:rect l="l" t="t" r="r" b="b"/>
            <a:pathLst>
              <a:path w="11986246" h="8330441">
                <a:moveTo>
                  <a:pt x="0" y="0"/>
                </a:moveTo>
                <a:lnTo>
                  <a:pt x="11986246" y="0"/>
                </a:lnTo>
                <a:lnTo>
                  <a:pt x="11986246" y="8330441"/>
                </a:lnTo>
                <a:lnTo>
                  <a:pt x="0" y="8330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853222" y="5601517"/>
            <a:ext cx="1749710" cy="1808911"/>
          </a:xfrm>
          <a:custGeom>
            <a:avLst/>
            <a:gdLst/>
            <a:ahLst/>
            <a:cxnLst/>
            <a:rect l="l" t="t" r="r" b="b"/>
            <a:pathLst>
              <a:path w="1749710" h="1808911">
                <a:moveTo>
                  <a:pt x="0" y="0"/>
                </a:moveTo>
                <a:lnTo>
                  <a:pt x="1749710" y="0"/>
                </a:lnTo>
                <a:lnTo>
                  <a:pt x="1749710" y="1808911"/>
                </a:lnTo>
                <a:lnTo>
                  <a:pt x="0" y="18089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2995151" y="-3896813"/>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425074" y="3506297"/>
            <a:ext cx="1203294" cy="579354"/>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01</a:t>
            </a:r>
          </a:p>
        </p:txBody>
      </p:sp>
      <p:sp>
        <p:nvSpPr>
          <p:cNvPr id="10" name="TextBox 10"/>
          <p:cNvSpPr txBox="1"/>
          <p:nvPr/>
        </p:nvSpPr>
        <p:spPr>
          <a:xfrm>
            <a:off x="3056993" y="3338714"/>
            <a:ext cx="5827195" cy="1313181"/>
          </a:xfrm>
          <a:prstGeom prst="rect">
            <a:avLst/>
          </a:prstGeom>
        </p:spPr>
        <p:txBody>
          <a:bodyPr lIns="0" tIns="0" rIns="0" bIns="0" rtlCol="0" anchor="t">
            <a:spAutoFit/>
          </a:bodyPr>
          <a:lstStyle/>
          <a:p>
            <a:pPr>
              <a:lnSpc>
                <a:spcPts val="5319"/>
              </a:lnSpc>
            </a:pPr>
            <a:r>
              <a:rPr lang="en-US" sz="3799">
                <a:solidFill>
                  <a:srgbClr val="5FB1FF"/>
                </a:solidFill>
                <a:latin typeface="Roboto Bold"/>
              </a:rPr>
              <a:t>Deterministic (xác định)</a:t>
            </a:r>
          </a:p>
          <a:p>
            <a:pPr>
              <a:lnSpc>
                <a:spcPts val="5319"/>
              </a:lnSpc>
              <a:spcBef>
                <a:spcPct val="0"/>
              </a:spcBef>
            </a:pPr>
            <a:endParaRPr lang="en-US" sz="3799">
              <a:solidFill>
                <a:srgbClr val="5FB1FF"/>
              </a:solidFill>
              <a:latin typeface="Roboto Bold"/>
            </a:endParaRPr>
          </a:p>
        </p:txBody>
      </p:sp>
      <p:sp>
        <p:nvSpPr>
          <p:cNvPr id="11" name="TextBox 11"/>
          <p:cNvSpPr txBox="1"/>
          <p:nvPr/>
        </p:nvSpPr>
        <p:spPr>
          <a:xfrm>
            <a:off x="1353974" y="6178196"/>
            <a:ext cx="1203294" cy="579354"/>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03</a:t>
            </a:r>
          </a:p>
        </p:txBody>
      </p:sp>
      <p:sp>
        <p:nvSpPr>
          <p:cNvPr id="12" name="TextBox 12"/>
          <p:cNvSpPr txBox="1"/>
          <p:nvPr/>
        </p:nvSpPr>
        <p:spPr>
          <a:xfrm>
            <a:off x="3117538" y="5410028"/>
            <a:ext cx="5816627" cy="1979931"/>
          </a:xfrm>
          <a:prstGeom prst="rect">
            <a:avLst/>
          </a:prstGeom>
        </p:spPr>
        <p:txBody>
          <a:bodyPr lIns="0" tIns="0" rIns="0" bIns="0" rtlCol="0" anchor="t">
            <a:spAutoFit/>
          </a:bodyPr>
          <a:lstStyle/>
          <a:p>
            <a:pPr>
              <a:lnSpc>
                <a:spcPts val="5319"/>
              </a:lnSpc>
              <a:spcBef>
                <a:spcPct val="0"/>
              </a:spcBef>
            </a:pPr>
            <a:r>
              <a:rPr lang="en-US" sz="3799">
                <a:solidFill>
                  <a:srgbClr val="5FB1FF"/>
                </a:solidFill>
                <a:latin typeface="Roboto Bold"/>
              </a:rPr>
              <a:t>Small Changes In The Input Changes the Hash (tính nhạy cảm)</a:t>
            </a:r>
          </a:p>
        </p:txBody>
      </p:sp>
      <p:sp>
        <p:nvSpPr>
          <p:cNvPr id="13" name="TextBox 13"/>
          <p:cNvSpPr txBox="1"/>
          <p:nvPr/>
        </p:nvSpPr>
        <p:spPr>
          <a:xfrm>
            <a:off x="10151066" y="3506297"/>
            <a:ext cx="1203294" cy="579354"/>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02</a:t>
            </a:r>
          </a:p>
        </p:txBody>
      </p:sp>
      <p:sp>
        <p:nvSpPr>
          <p:cNvPr id="14" name="TextBox 14"/>
          <p:cNvSpPr txBox="1"/>
          <p:nvPr/>
        </p:nvSpPr>
        <p:spPr>
          <a:xfrm>
            <a:off x="12031557" y="3163569"/>
            <a:ext cx="6053218" cy="1979931"/>
          </a:xfrm>
          <a:prstGeom prst="rect">
            <a:avLst/>
          </a:prstGeom>
        </p:spPr>
        <p:txBody>
          <a:bodyPr lIns="0" tIns="0" rIns="0" bIns="0" rtlCol="0" anchor="t">
            <a:spAutoFit/>
          </a:bodyPr>
          <a:lstStyle/>
          <a:p>
            <a:pPr>
              <a:lnSpc>
                <a:spcPts val="5319"/>
              </a:lnSpc>
            </a:pPr>
            <a:r>
              <a:rPr lang="en-US" sz="3799">
                <a:solidFill>
                  <a:srgbClr val="5FB1FF"/>
                </a:solidFill>
                <a:latin typeface="Roboto Bold"/>
              </a:rPr>
              <a:t>Quick Computation </a:t>
            </a:r>
          </a:p>
          <a:p>
            <a:pPr>
              <a:lnSpc>
                <a:spcPts val="5319"/>
              </a:lnSpc>
            </a:pPr>
            <a:r>
              <a:rPr lang="en-US" sz="3799">
                <a:solidFill>
                  <a:srgbClr val="5FB1FF"/>
                </a:solidFill>
                <a:latin typeface="Roboto Bold"/>
              </a:rPr>
              <a:t>(tính toán nhanh)</a:t>
            </a:r>
          </a:p>
          <a:p>
            <a:pPr>
              <a:lnSpc>
                <a:spcPts val="5319"/>
              </a:lnSpc>
              <a:spcBef>
                <a:spcPct val="0"/>
              </a:spcBef>
            </a:pPr>
            <a:endParaRPr lang="en-US" sz="3799">
              <a:solidFill>
                <a:srgbClr val="5FB1FF"/>
              </a:solidFill>
              <a:latin typeface="Roboto Bold"/>
            </a:endParaRPr>
          </a:p>
        </p:txBody>
      </p:sp>
      <p:sp>
        <p:nvSpPr>
          <p:cNvPr id="15" name="TextBox 15"/>
          <p:cNvSpPr txBox="1"/>
          <p:nvPr/>
        </p:nvSpPr>
        <p:spPr>
          <a:xfrm>
            <a:off x="10151066" y="6110316"/>
            <a:ext cx="1203294" cy="579354"/>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04</a:t>
            </a:r>
          </a:p>
        </p:txBody>
      </p:sp>
      <p:sp>
        <p:nvSpPr>
          <p:cNvPr id="16" name="TextBox 16"/>
          <p:cNvSpPr txBox="1"/>
          <p:nvPr/>
        </p:nvSpPr>
        <p:spPr>
          <a:xfrm>
            <a:off x="12029520" y="5722383"/>
            <a:ext cx="5416170" cy="1979930"/>
          </a:xfrm>
          <a:prstGeom prst="rect">
            <a:avLst/>
          </a:prstGeom>
        </p:spPr>
        <p:txBody>
          <a:bodyPr lIns="0" tIns="0" rIns="0" bIns="0" rtlCol="0" anchor="t">
            <a:spAutoFit/>
          </a:bodyPr>
          <a:lstStyle/>
          <a:p>
            <a:pPr>
              <a:lnSpc>
                <a:spcPts val="5320"/>
              </a:lnSpc>
            </a:pPr>
            <a:r>
              <a:rPr lang="en-US" sz="3800">
                <a:solidFill>
                  <a:srgbClr val="5FB1FF"/>
                </a:solidFill>
                <a:latin typeface="Roboto Bold"/>
              </a:rPr>
              <a:t>Pre-Image Resistance</a:t>
            </a:r>
          </a:p>
          <a:p>
            <a:pPr>
              <a:lnSpc>
                <a:spcPts val="5320"/>
              </a:lnSpc>
            </a:pPr>
            <a:r>
              <a:rPr lang="en-US" sz="3800">
                <a:solidFill>
                  <a:srgbClr val="5FB1FF"/>
                </a:solidFill>
                <a:latin typeface="Roboto Bold"/>
              </a:rPr>
              <a:t>(Tính kháng tiền ảnh)</a:t>
            </a:r>
          </a:p>
          <a:p>
            <a:pPr>
              <a:lnSpc>
                <a:spcPts val="5320"/>
              </a:lnSpc>
              <a:spcBef>
                <a:spcPct val="0"/>
              </a:spcBef>
            </a:pPr>
            <a:endParaRPr lang="en-US" sz="3800">
              <a:solidFill>
                <a:srgbClr val="5FB1FF"/>
              </a:solidFill>
              <a:latin typeface="Roboto Bold"/>
            </a:endParaRPr>
          </a:p>
        </p:txBody>
      </p:sp>
      <p:sp>
        <p:nvSpPr>
          <p:cNvPr id="17" name="TextBox 17"/>
          <p:cNvSpPr txBox="1"/>
          <p:nvPr/>
        </p:nvSpPr>
        <p:spPr>
          <a:xfrm>
            <a:off x="2506450" y="19047"/>
            <a:ext cx="12855429" cy="2133600"/>
          </a:xfrm>
          <a:prstGeom prst="rect">
            <a:avLst/>
          </a:prstGeom>
        </p:spPr>
        <p:txBody>
          <a:bodyPr lIns="0" tIns="0" rIns="0" bIns="0" rtlCol="0" anchor="t">
            <a:spAutoFit/>
          </a:bodyPr>
          <a:lstStyle/>
          <a:p>
            <a:pPr algn="ctr">
              <a:lnSpc>
                <a:spcPts val="7679"/>
              </a:lnSpc>
            </a:pPr>
            <a:r>
              <a:rPr lang="en-US" sz="6399">
                <a:solidFill>
                  <a:srgbClr val="FFFFFF"/>
                </a:solidFill>
                <a:latin typeface="Cooper Hewitt Bold"/>
              </a:rPr>
              <a:t>5 tiêu chí để hash được coi là cryptographic hash </a:t>
            </a:r>
          </a:p>
        </p:txBody>
      </p:sp>
      <p:sp>
        <p:nvSpPr>
          <p:cNvPr id="18" name="Freeform 18"/>
          <p:cNvSpPr/>
          <p:nvPr/>
        </p:nvSpPr>
        <p:spPr>
          <a:xfrm>
            <a:off x="5738856" y="2179551"/>
            <a:ext cx="6290664" cy="401030"/>
          </a:xfrm>
          <a:custGeom>
            <a:avLst/>
            <a:gdLst/>
            <a:ahLst/>
            <a:cxnLst/>
            <a:rect l="l" t="t" r="r" b="b"/>
            <a:pathLst>
              <a:path w="6290664" h="401030">
                <a:moveTo>
                  <a:pt x="0" y="0"/>
                </a:moveTo>
                <a:lnTo>
                  <a:pt x="6290664" y="0"/>
                </a:lnTo>
                <a:lnTo>
                  <a:pt x="6290664" y="401030"/>
                </a:lnTo>
                <a:lnTo>
                  <a:pt x="0" y="401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0724864" y="4938914"/>
            <a:ext cx="12104288" cy="8412480"/>
          </a:xfrm>
          <a:custGeom>
            <a:avLst/>
            <a:gdLst/>
            <a:ahLst/>
            <a:cxnLst/>
            <a:rect l="l" t="t" r="r" b="b"/>
            <a:pathLst>
              <a:path w="12104288" h="8412480">
                <a:moveTo>
                  <a:pt x="0" y="0"/>
                </a:moveTo>
                <a:lnTo>
                  <a:pt x="12104288" y="0"/>
                </a:lnTo>
                <a:lnTo>
                  <a:pt x="12104288" y="8412480"/>
                </a:lnTo>
                <a:lnTo>
                  <a:pt x="0" y="8412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4585253" y="7988941"/>
            <a:ext cx="1749710" cy="1808911"/>
          </a:xfrm>
          <a:custGeom>
            <a:avLst/>
            <a:gdLst/>
            <a:ahLst/>
            <a:cxnLst/>
            <a:rect l="l" t="t" r="r" b="b"/>
            <a:pathLst>
              <a:path w="1749710" h="1808911">
                <a:moveTo>
                  <a:pt x="0" y="0"/>
                </a:moveTo>
                <a:lnTo>
                  <a:pt x="1749710" y="0"/>
                </a:lnTo>
                <a:lnTo>
                  <a:pt x="1749710" y="1808911"/>
                </a:lnTo>
                <a:lnTo>
                  <a:pt x="0" y="18089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4916773" y="8503268"/>
            <a:ext cx="1203294" cy="579535"/>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05</a:t>
            </a:r>
          </a:p>
        </p:txBody>
      </p:sp>
      <p:sp>
        <p:nvSpPr>
          <p:cNvPr id="22" name="TextBox 22"/>
          <p:cNvSpPr txBox="1"/>
          <p:nvPr/>
        </p:nvSpPr>
        <p:spPr>
          <a:xfrm>
            <a:off x="6565150" y="8388113"/>
            <a:ext cx="8689492" cy="1313181"/>
          </a:xfrm>
          <a:prstGeom prst="rect">
            <a:avLst/>
          </a:prstGeom>
        </p:spPr>
        <p:txBody>
          <a:bodyPr lIns="0" tIns="0" rIns="0" bIns="0" rtlCol="0" anchor="t">
            <a:spAutoFit/>
          </a:bodyPr>
          <a:lstStyle/>
          <a:p>
            <a:pPr>
              <a:lnSpc>
                <a:spcPts val="5319"/>
              </a:lnSpc>
            </a:pPr>
            <a:r>
              <a:rPr lang="en-US" sz="3799">
                <a:solidFill>
                  <a:srgbClr val="5FB1FF"/>
                </a:solidFill>
                <a:latin typeface="Roboto Bold"/>
              </a:rPr>
              <a:t>Collision Resistant (Chống va chạm)</a:t>
            </a:r>
          </a:p>
          <a:p>
            <a:pPr>
              <a:lnSpc>
                <a:spcPts val="5319"/>
              </a:lnSpc>
              <a:spcBef>
                <a:spcPct val="0"/>
              </a:spcBef>
            </a:pPr>
            <a:endParaRPr lang="en-US" sz="3799">
              <a:solidFill>
                <a:srgbClr val="5FB1FF"/>
              </a:solidFill>
              <a:latin typeface="Roboto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47491" y="261647"/>
            <a:ext cx="4912101" cy="9763707"/>
          </a:xfrm>
          <a:custGeom>
            <a:avLst/>
            <a:gdLst/>
            <a:ahLst/>
            <a:cxnLst/>
            <a:rect l="l" t="t" r="r" b="b"/>
            <a:pathLst>
              <a:path w="4912101" h="9763707">
                <a:moveTo>
                  <a:pt x="0" y="0"/>
                </a:moveTo>
                <a:lnTo>
                  <a:pt x="4912101" y="0"/>
                </a:lnTo>
                <a:lnTo>
                  <a:pt x="4912101" y="9763706"/>
                </a:lnTo>
                <a:lnTo>
                  <a:pt x="0" y="9763706"/>
                </a:lnTo>
                <a:lnTo>
                  <a:pt x="0" y="0"/>
                </a:lnTo>
                <a:close/>
              </a:path>
            </a:pathLst>
          </a:custGeom>
          <a:blipFill>
            <a:blip r:embed="rId4"/>
            <a:stretch>
              <a:fillRect t="-903" r="-1180" b="-903"/>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1441" r="-92178" b="-50736"/>
            </a:stretch>
          </a:blipFill>
        </p:spPr>
      </p:sp>
      <p:sp>
        <p:nvSpPr>
          <p:cNvPr id="3" name="TextBox 3"/>
          <p:cNvSpPr txBox="1"/>
          <p:nvPr/>
        </p:nvSpPr>
        <p:spPr>
          <a:xfrm>
            <a:off x="4534545" y="747359"/>
            <a:ext cx="13110374" cy="2780376"/>
          </a:xfrm>
          <a:prstGeom prst="rect">
            <a:avLst/>
          </a:prstGeom>
        </p:spPr>
        <p:txBody>
          <a:bodyPr lIns="0" tIns="0" rIns="0" bIns="0" rtlCol="0" anchor="t">
            <a:spAutoFit/>
          </a:bodyPr>
          <a:lstStyle/>
          <a:p>
            <a:pPr>
              <a:lnSpc>
                <a:spcPts val="7279"/>
              </a:lnSpc>
            </a:pPr>
            <a:r>
              <a:rPr lang="en-US" sz="6442">
                <a:solidFill>
                  <a:srgbClr val="FFFFFF"/>
                </a:solidFill>
                <a:latin typeface="Open Sauce Heavy"/>
              </a:rPr>
              <a:t>The final step of the MD5 algorithm, after 64 operations</a:t>
            </a:r>
          </a:p>
          <a:p>
            <a:pPr>
              <a:lnSpc>
                <a:spcPts val="7279"/>
              </a:lnSpc>
            </a:pPr>
            <a:endParaRPr lang="en-US" sz="6442">
              <a:solidFill>
                <a:srgbClr val="FFFFFF"/>
              </a:solidFill>
              <a:latin typeface="Open Sauce Heavy"/>
            </a:endParaRPr>
          </a:p>
        </p:txBody>
      </p:sp>
      <p:sp>
        <p:nvSpPr>
          <p:cNvPr id="4" name="TextBox 4"/>
          <p:cNvSpPr txBox="1"/>
          <p:nvPr/>
        </p:nvSpPr>
        <p:spPr>
          <a:xfrm>
            <a:off x="5637825" y="3233393"/>
            <a:ext cx="14459515" cy="7568651"/>
          </a:xfrm>
          <a:prstGeom prst="rect">
            <a:avLst/>
          </a:prstGeom>
        </p:spPr>
        <p:txBody>
          <a:bodyPr lIns="0" tIns="0" rIns="0" bIns="0" rtlCol="0" anchor="t">
            <a:spAutoFit/>
          </a:bodyPr>
          <a:lstStyle/>
          <a:p>
            <a:pPr algn="just">
              <a:lnSpc>
                <a:spcPts val="5993"/>
              </a:lnSpc>
            </a:pPr>
            <a:r>
              <a:rPr lang="en-US" sz="4280">
                <a:solidFill>
                  <a:srgbClr val="FFFFFF"/>
                </a:solidFill>
                <a:latin typeface="Open Sans Bold"/>
              </a:rPr>
              <a:t>(X + Y) mod Z</a:t>
            </a:r>
          </a:p>
          <a:p>
            <a:pPr marL="924230" lvl="1" indent="-462115" algn="just">
              <a:lnSpc>
                <a:spcPts val="5993"/>
              </a:lnSpc>
              <a:buFont typeface="Arial"/>
              <a:buChar char="•"/>
            </a:pPr>
            <a:r>
              <a:rPr lang="en-US" sz="4280">
                <a:solidFill>
                  <a:srgbClr val="FFFFFF"/>
                </a:solidFill>
                <a:latin typeface="Open Sans Bold"/>
              </a:rPr>
              <a:t>X – 01234567 (vectơ khởi tạo A)</a:t>
            </a:r>
          </a:p>
          <a:p>
            <a:pPr marL="924230" lvl="1" indent="-462115" algn="just">
              <a:lnSpc>
                <a:spcPts val="5993"/>
              </a:lnSpc>
              <a:buFont typeface="Arial"/>
              <a:buChar char="•"/>
            </a:pPr>
            <a:r>
              <a:rPr lang="en-US" sz="4280">
                <a:solidFill>
                  <a:srgbClr val="FFFFFF"/>
                </a:solidFill>
                <a:latin typeface="Open Sans Bold"/>
              </a:rPr>
              <a:t>Y – 60cdceb1 (đầu ra từ phần trước)</a:t>
            </a:r>
          </a:p>
          <a:p>
            <a:pPr marL="924230" lvl="1" indent="-462115" algn="just">
              <a:lnSpc>
                <a:spcPts val="5993"/>
              </a:lnSpc>
              <a:buFont typeface="Arial"/>
              <a:buChar char="•"/>
            </a:pPr>
            <a:r>
              <a:rPr lang="en-US" sz="4280">
                <a:solidFill>
                  <a:srgbClr val="FFFFFF"/>
                </a:solidFill>
                <a:latin typeface="Open Sans Bold"/>
              </a:rPr>
              <a:t>Z – 100000000 (2^32 )</a:t>
            </a:r>
          </a:p>
          <a:p>
            <a:pPr algn="just">
              <a:lnSpc>
                <a:spcPts val="5993"/>
              </a:lnSpc>
            </a:pPr>
            <a:r>
              <a:rPr lang="en-US" sz="4280">
                <a:solidFill>
                  <a:srgbClr val="FFFFFF"/>
                </a:solidFill>
                <a:latin typeface="Open Sans Bold"/>
              </a:rPr>
              <a:t>(01234567 + 60cdceb1) mod 100000000</a:t>
            </a:r>
          </a:p>
          <a:p>
            <a:pPr algn="just">
              <a:lnSpc>
                <a:spcPts val="5993"/>
              </a:lnSpc>
            </a:pPr>
            <a:r>
              <a:rPr lang="en-US" sz="4280">
                <a:solidFill>
                  <a:srgbClr val="FFFFFF"/>
                </a:solidFill>
                <a:latin typeface="Open Sans Bold"/>
              </a:rPr>
              <a:t>61f11418</a:t>
            </a: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1441" r="-92178" b="-50736"/>
            </a:stretch>
          </a:blipFill>
        </p:spPr>
      </p:sp>
      <p:sp>
        <p:nvSpPr>
          <p:cNvPr id="3" name="TextBox 3"/>
          <p:cNvSpPr txBox="1"/>
          <p:nvPr/>
        </p:nvSpPr>
        <p:spPr>
          <a:xfrm>
            <a:off x="6550502" y="363607"/>
            <a:ext cx="10708798" cy="3927197"/>
          </a:xfrm>
          <a:prstGeom prst="rect">
            <a:avLst/>
          </a:prstGeom>
        </p:spPr>
        <p:txBody>
          <a:bodyPr lIns="0" tIns="0" rIns="0" bIns="0" rtlCol="0" anchor="t">
            <a:spAutoFit/>
          </a:bodyPr>
          <a:lstStyle/>
          <a:p>
            <a:pPr>
              <a:lnSpc>
                <a:spcPts val="7712"/>
              </a:lnSpc>
            </a:pPr>
            <a:r>
              <a:rPr lang="en-US" sz="6825">
                <a:solidFill>
                  <a:srgbClr val="FFFFFF"/>
                </a:solidFill>
                <a:latin typeface="Open Sauce Heavy"/>
              </a:rPr>
              <a:t>The last three calculations of the MD5 algorithm</a:t>
            </a:r>
          </a:p>
          <a:p>
            <a:pPr>
              <a:lnSpc>
                <a:spcPts val="7712"/>
              </a:lnSpc>
            </a:pPr>
            <a:endParaRPr lang="en-US" sz="6825">
              <a:solidFill>
                <a:srgbClr val="FFFFFF"/>
              </a:solidFill>
              <a:latin typeface="Open Sauce Heavy"/>
            </a:endParaRPr>
          </a:p>
        </p:txBody>
      </p:sp>
      <p:sp>
        <p:nvSpPr>
          <p:cNvPr id="4" name="TextBox 4"/>
          <p:cNvSpPr txBox="1"/>
          <p:nvPr/>
        </p:nvSpPr>
        <p:spPr>
          <a:xfrm>
            <a:off x="5611288" y="3976430"/>
            <a:ext cx="14459515" cy="11369243"/>
          </a:xfrm>
          <a:prstGeom prst="rect">
            <a:avLst/>
          </a:prstGeom>
        </p:spPr>
        <p:txBody>
          <a:bodyPr lIns="0" tIns="0" rIns="0" bIns="0" rtlCol="0" anchor="t">
            <a:spAutoFit/>
          </a:bodyPr>
          <a:lstStyle/>
          <a:p>
            <a:pPr algn="just">
              <a:lnSpc>
                <a:spcPts val="5993"/>
              </a:lnSpc>
            </a:pPr>
            <a:r>
              <a:rPr lang="en-US" sz="4280">
                <a:solidFill>
                  <a:srgbClr val="FFFFFF"/>
                </a:solidFill>
                <a:latin typeface="Open Sans Bold"/>
              </a:rPr>
              <a:t>(X + Y) mod Z</a:t>
            </a:r>
          </a:p>
          <a:p>
            <a:pPr marL="924230" lvl="1" indent="-462115" algn="just">
              <a:lnSpc>
                <a:spcPts val="5993"/>
              </a:lnSpc>
              <a:buFont typeface="Arial"/>
              <a:buChar char="•"/>
            </a:pPr>
            <a:r>
              <a:rPr lang="en-US" sz="4280">
                <a:solidFill>
                  <a:srgbClr val="FFFFFF"/>
                </a:solidFill>
                <a:latin typeface="Open Sans Bold"/>
              </a:rPr>
              <a:t>(B + OIV-B) mod c</a:t>
            </a:r>
          </a:p>
          <a:p>
            <a:pPr marL="924230" lvl="1" indent="-462115" algn="just">
              <a:lnSpc>
                <a:spcPts val="5993"/>
              </a:lnSpc>
              <a:buFont typeface="Arial"/>
              <a:buChar char="•"/>
            </a:pPr>
            <a:r>
              <a:rPr lang="en-US" sz="4280">
                <a:solidFill>
                  <a:srgbClr val="FFFFFF"/>
                </a:solidFill>
                <a:latin typeface="Open Sans Bold"/>
              </a:rPr>
              <a:t>(C + OIV-C) mod c</a:t>
            </a:r>
          </a:p>
          <a:p>
            <a:pPr marL="924230" lvl="1" indent="-462115" algn="just">
              <a:lnSpc>
                <a:spcPts val="5993"/>
              </a:lnSpc>
              <a:buFont typeface="Arial"/>
              <a:buChar char="•"/>
            </a:pPr>
            <a:r>
              <a:rPr lang="en-US" sz="4280">
                <a:solidFill>
                  <a:srgbClr val="FFFFFF"/>
                </a:solidFill>
                <a:latin typeface="Open Sans Bold"/>
              </a:rPr>
              <a:t>(D + OIV-D) mod c</a:t>
            </a:r>
          </a:p>
          <a:p>
            <a:pPr algn="just">
              <a:lnSpc>
                <a:spcPts val="5993"/>
              </a:lnSpc>
            </a:pPr>
            <a:r>
              <a:rPr lang="en-US" sz="4280">
                <a:solidFill>
                  <a:srgbClr val="FFFFFF"/>
                </a:solidFill>
                <a:latin typeface="Open Sans Bold"/>
              </a:rPr>
              <a:t>       OIV: Original Initialization Vectors</a:t>
            </a:r>
          </a:p>
          <a:p>
            <a:pPr algn="just">
              <a:lnSpc>
                <a:spcPts val="5993"/>
              </a:lnSpc>
            </a:pPr>
            <a:r>
              <a:rPr lang="en-US" sz="4280">
                <a:solidFill>
                  <a:srgbClr val="FFFFFF"/>
                </a:solidFill>
                <a:latin typeface="Open Sans Bold"/>
              </a:rPr>
              <a:t>       c = 2^32</a:t>
            </a: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a:p>
            <a:pPr algn="just">
              <a:lnSpc>
                <a:spcPts val="5993"/>
              </a:lnSpc>
            </a:pPr>
            <a:r>
              <a:rPr lang="en-US" sz="4280">
                <a:solidFill>
                  <a:srgbClr val="FFFFFF"/>
                </a:solidFill>
                <a:latin typeface="Open Sans Bold"/>
              </a:rPr>
              <a:t>        </a:t>
            </a:r>
          </a:p>
          <a:p>
            <a:pPr algn="just">
              <a:lnSpc>
                <a:spcPts val="5993"/>
              </a:lnSpc>
            </a:pPr>
            <a:r>
              <a:rPr lang="en-US" sz="4280">
                <a:solidFill>
                  <a:srgbClr val="FFFFFF"/>
                </a:solidFill>
                <a:latin typeface="Open Sans Bold"/>
              </a:rPr>
              <a:t>(01234567 + 60cdceb1) mod 100000000</a:t>
            </a:r>
          </a:p>
          <a:p>
            <a:pPr algn="just">
              <a:lnSpc>
                <a:spcPts val="5993"/>
              </a:lnSpc>
            </a:pPr>
            <a:r>
              <a:rPr lang="en-US" sz="4280">
                <a:solidFill>
                  <a:srgbClr val="FFFFFF"/>
                </a:solidFill>
                <a:latin typeface="Open Sans Bold"/>
              </a:rPr>
              <a:t>61f11418</a:t>
            </a: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1441" r="-92178" b="-50736"/>
            </a:stretch>
          </a:blipFill>
        </p:spPr>
      </p:sp>
      <p:sp>
        <p:nvSpPr>
          <p:cNvPr id="3" name="TextBox 3"/>
          <p:cNvSpPr txBox="1"/>
          <p:nvPr/>
        </p:nvSpPr>
        <p:spPr>
          <a:xfrm>
            <a:off x="6550502" y="363607"/>
            <a:ext cx="10708798" cy="3927197"/>
          </a:xfrm>
          <a:prstGeom prst="rect">
            <a:avLst/>
          </a:prstGeom>
        </p:spPr>
        <p:txBody>
          <a:bodyPr lIns="0" tIns="0" rIns="0" bIns="0" rtlCol="0" anchor="t">
            <a:spAutoFit/>
          </a:bodyPr>
          <a:lstStyle/>
          <a:p>
            <a:pPr>
              <a:lnSpc>
                <a:spcPts val="7712"/>
              </a:lnSpc>
            </a:pPr>
            <a:r>
              <a:rPr lang="en-US" sz="6825">
                <a:solidFill>
                  <a:srgbClr val="FFFFFF"/>
                </a:solidFill>
                <a:latin typeface="Open Sauce Heavy"/>
              </a:rPr>
              <a:t>The last three calculations of the MD5 algorithm</a:t>
            </a:r>
          </a:p>
          <a:p>
            <a:pPr>
              <a:lnSpc>
                <a:spcPts val="7712"/>
              </a:lnSpc>
            </a:pPr>
            <a:endParaRPr lang="en-US" sz="6825">
              <a:solidFill>
                <a:srgbClr val="FFFFFF"/>
              </a:solidFill>
              <a:latin typeface="Open Sauce Heavy"/>
            </a:endParaRPr>
          </a:p>
        </p:txBody>
      </p:sp>
      <p:sp>
        <p:nvSpPr>
          <p:cNvPr id="4" name="TextBox 4"/>
          <p:cNvSpPr txBox="1"/>
          <p:nvPr/>
        </p:nvSpPr>
        <p:spPr>
          <a:xfrm>
            <a:off x="5611288" y="3896819"/>
            <a:ext cx="14459515" cy="11369243"/>
          </a:xfrm>
          <a:prstGeom prst="rect">
            <a:avLst/>
          </a:prstGeom>
        </p:spPr>
        <p:txBody>
          <a:bodyPr lIns="0" tIns="0" rIns="0" bIns="0" rtlCol="0" anchor="t">
            <a:spAutoFit/>
          </a:bodyPr>
          <a:lstStyle/>
          <a:p>
            <a:pPr algn="just">
              <a:lnSpc>
                <a:spcPts val="5993"/>
              </a:lnSpc>
            </a:pPr>
            <a:r>
              <a:rPr lang="en-US" sz="4280">
                <a:solidFill>
                  <a:srgbClr val="FFFFFF"/>
                </a:solidFill>
                <a:latin typeface="Open Sans Bold"/>
              </a:rPr>
              <a:t>(X + Y) mod Z</a:t>
            </a:r>
          </a:p>
          <a:p>
            <a:pPr marL="924230" lvl="1" indent="-462115" algn="just">
              <a:lnSpc>
                <a:spcPts val="5993"/>
              </a:lnSpc>
              <a:buFont typeface="Arial"/>
              <a:buChar char="•"/>
            </a:pPr>
            <a:r>
              <a:rPr lang="en-US" sz="4280">
                <a:solidFill>
                  <a:srgbClr val="FFFFFF"/>
                </a:solidFill>
                <a:latin typeface="Open Sans Bold"/>
              </a:rPr>
              <a:t>(7d502063 + 89abcdef) mod 100000000</a:t>
            </a:r>
          </a:p>
          <a:p>
            <a:pPr marL="924230" lvl="1" indent="-462115" algn="just">
              <a:lnSpc>
                <a:spcPts val="5993"/>
              </a:lnSpc>
              <a:buFont typeface="Arial"/>
              <a:buChar char="•"/>
            </a:pPr>
            <a:r>
              <a:rPr lang="en-US" sz="4280">
                <a:solidFill>
                  <a:srgbClr val="FFFFFF"/>
                </a:solidFill>
                <a:latin typeface="Open Sans Bold"/>
              </a:rPr>
              <a:t>(8b3d715d + fedcba98) mod 100000000</a:t>
            </a:r>
          </a:p>
          <a:p>
            <a:pPr marL="924230" lvl="1" indent="-462115" algn="just">
              <a:lnSpc>
                <a:spcPts val="5993"/>
              </a:lnSpc>
              <a:buFont typeface="Arial"/>
              <a:buChar char="•"/>
            </a:pPr>
            <a:r>
              <a:rPr lang="en-US" sz="4280">
                <a:solidFill>
                  <a:srgbClr val="FFFFFF"/>
                </a:solidFill>
                <a:latin typeface="Open Sans Bold"/>
              </a:rPr>
              <a:t>(1de3a739 + 76543210) mod 100000000</a:t>
            </a:r>
          </a:p>
          <a:p>
            <a:pPr algn="just">
              <a:lnSpc>
                <a:spcPts val="5993"/>
              </a:lnSpc>
            </a:pPr>
            <a:r>
              <a:rPr lang="en-US" sz="4280">
                <a:solidFill>
                  <a:srgbClr val="FFFFFF"/>
                </a:solidFill>
                <a:latin typeface="Open Sans Bold"/>
              </a:rPr>
              <a:t>       OIV: Original Initialization Vectors</a:t>
            </a:r>
          </a:p>
          <a:p>
            <a:pPr algn="just">
              <a:lnSpc>
                <a:spcPts val="5993"/>
              </a:lnSpc>
            </a:pPr>
            <a:r>
              <a:rPr lang="en-US" sz="4280">
                <a:solidFill>
                  <a:srgbClr val="FFFFFF"/>
                </a:solidFill>
                <a:latin typeface="Open Sans Bold"/>
              </a:rPr>
              <a:t>       c = 2^32</a:t>
            </a: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a:p>
            <a:pPr algn="just">
              <a:lnSpc>
                <a:spcPts val="5993"/>
              </a:lnSpc>
            </a:pPr>
            <a:r>
              <a:rPr lang="en-US" sz="4280">
                <a:solidFill>
                  <a:srgbClr val="FFFFFF"/>
                </a:solidFill>
                <a:latin typeface="Open Sans Bold"/>
              </a:rPr>
              <a:t>        </a:t>
            </a:r>
          </a:p>
          <a:p>
            <a:pPr algn="just">
              <a:lnSpc>
                <a:spcPts val="5993"/>
              </a:lnSpc>
            </a:pPr>
            <a:r>
              <a:rPr lang="en-US" sz="4280">
                <a:solidFill>
                  <a:srgbClr val="FFFFFF"/>
                </a:solidFill>
                <a:latin typeface="Open Sans Bold"/>
              </a:rPr>
              <a:t>(01234567 + 60cdceb1) mod 100000000</a:t>
            </a:r>
          </a:p>
          <a:p>
            <a:pPr algn="just">
              <a:lnSpc>
                <a:spcPts val="5993"/>
              </a:lnSpc>
            </a:pPr>
            <a:r>
              <a:rPr lang="en-US" sz="4280">
                <a:solidFill>
                  <a:srgbClr val="FFFFFF"/>
                </a:solidFill>
                <a:latin typeface="Open Sans Bold"/>
              </a:rPr>
              <a:t>61f11418</a:t>
            </a: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a:p>
            <a:pPr algn="just">
              <a:lnSpc>
                <a:spcPts val="5993"/>
              </a:lnSpc>
            </a:pPr>
            <a:endParaRPr lang="en-US" sz="4280">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1441" r="-92178" b="-50736"/>
            </a:stretch>
          </a:blipFill>
        </p:spPr>
      </p:sp>
      <p:sp>
        <p:nvSpPr>
          <p:cNvPr id="3" name="TextBox 3"/>
          <p:cNvSpPr txBox="1"/>
          <p:nvPr/>
        </p:nvSpPr>
        <p:spPr>
          <a:xfrm>
            <a:off x="6497427" y="363607"/>
            <a:ext cx="10761873" cy="2948661"/>
          </a:xfrm>
          <a:prstGeom prst="rect">
            <a:avLst/>
          </a:prstGeom>
        </p:spPr>
        <p:txBody>
          <a:bodyPr lIns="0" tIns="0" rIns="0" bIns="0" rtlCol="0" anchor="t">
            <a:spAutoFit/>
          </a:bodyPr>
          <a:lstStyle/>
          <a:p>
            <a:pPr>
              <a:lnSpc>
                <a:spcPts val="7712"/>
              </a:lnSpc>
            </a:pPr>
            <a:r>
              <a:rPr lang="en-US" sz="6825">
                <a:solidFill>
                  <a:srgbClr val="FFFFFF"/>
                </a:solidFill>
                <a:latin typeface="Open Sauce Heavy"/>
              </a:rPr>
              <a:t>The hash of an MD5 hash function</a:t>
            </a:r>
          </a:p>
          <a:p>
            <a:pPr>
              <a:lnSpc>
                <a:spcPts val="7712"/>
              </a:lnSpc>
            </a:pPr>
            <a:endParaRPr lang="en-US" sz="6825">
              <a:solidFill>
                <a:srgbClr val="FFFFFF"/>
              </a:solidFill>
              <a:latin typeface="Open Sauce Heavy"/>
            </a:endParaRPr>
          </a:p>
        </p:txBody>
      </p:sp>
      <p:sp>
        <p:nvSpPr>
          <p:cNvPr id="4" name="TextBox 4"/>
          <p:cNvSpPr txBox="1"/>
          <p:nvPr/>
        </p:nvSpPr>
        <p:spPr>
          <a:xfrm>
            <a:off x="6497427" y="2838189"/>
            <a:ext cx="12628460" cy="5987267"/>
          </a:xfrm>
          <a:prstGeom prst="rect">
            <a:avLst/>
          </a:prstGeom>
        </p:spPr>
        <p:txBody>
          <a:bodyPr lIns="0" tIns="0" rIns="0" bIns="0" rtlCol="0" anchor="t">
            <a:spAutoFit/>
          </a:bodyPr>
          <a:lstStyle/>
          <a:p>
            <a:pPr marL="924231" lvl="1" indent="-462115" algn="just">
              <a:lnSpc>
                <a:spcPts val="5993"/>
              </a:lnSpc>
              <a:buFont typeface="Arial"/>
              <a:buChar char="•"/>
            </a:pPr>
            <a:r>
              <a:rPr lang="en-US" sz="4280">
                <a:solidFill>
                  <a:srgbClr val="FFFFFF"/>
                </a:solidFill>
                <a:latin typeface="Open Sans Bold"/>
              </a:rPr>
              <a:t>A - 61f11418</a:t>
            </a:r>
          </a:p>
          <a:p>
            <a:pPr marL="924231" lvl="1" indent="-462115" algn="just">
              <a:lnSpc>
                <a:spcPts val="5993"/>
              </a:lnSpc>
              <a:buFont typeface="Arial"/>
              <a:buChar char="•"/>
            </a:pPr>
            <a:r>
              <a:rPr lang="en-US" sz="4280">
                <a:solidFill>
                  <a:srgbClr val="FFFFFF"/>
                </a:solidFill>
                <a:latin typeface="Open Sans Bold"/>
              </a:rPr>
              <a:t>B – 06fbee52 </a:t>
            </a:r>
          </a:p>
          <a:p>
            <a:pPr marL="924231" lvl="1" indent="-462115" algn="just">
              <a:lnSpc>
                <a:spcPts val="5993"/>
              </a:lnSpc>
              <a:buFont typeface="Arial"/>
              <a:buChar char="•"/>
            </a:pPr>
            <a:r>
              <a:rPr lang="en-US" sz="4280">
                <a:solidFill>
                  <a:srgbClr val="FFFFFF"/>
                </a:solidFill>
                <a:latin typeface="Open Sans Bold"/>
              </a:rPr>
              <a:t>C – 8a1a2bf5   </a:t>
            </a:r>
          </a:p>
          <a:p>
            <a:pPr marL="924231" lvl="1" indent="-462115" algn="just">
              <a:lnSpc>
                <a:spcPts val="5993"/>
              </a:lnSpc>
              <a:buFont typeface="Arial"/>
              <a:buChar char="•"/>
            </a:pPr>
            <a:r>
              <a:rPr lang="en-US" sz="4280">
                <a:solidFill>
                  <a:srgbClr val="FFFFFF"/>
                </a:solidFill>
                <a:latin typeface="Open Sans Bold"/>
              </a:rPr>
              <a:t>D – 9437d949 </a:t>
            </a:r>
          </a:p>
          <a:p>
            <a:pPr algn="just">
              <a:lnSpc>
                <a:spcPts val="5993"/>
              </a:lnSpc>
            </a:pPr>
            <a:r>
              <a:rPr lang="en-US" sz="4280">
                <a:solidFill>
                  <a:srgbClr val="FFFFFF"/>
                </a:solidFill>
                <a:latin typeface="Open Sans Bold"/>
              </a:rPr>
              <a:t>Hash = ABCD</a:t>
            </a:r>
          </a:p>
          <a:p>
            <a:pPr>
              <a:lnSpc>
                <a:spcPts val="5993"/>
              </a:lnSpc>
            </a:pPr>
            <a:r>
              <a:rPr lang="en-US" sz="4280">
                <a:solidFill>
                  <a:srgbClr val="FFFFFF"/>
                </a:solidFill>
                <a:latin typeface="Open Sans Bold"/>
              </a:rPr>
              <a:t>H (They are deterministic) = 61f1141806fbee528a1a2bf59437d949</a:t>
            </a:r>
          </a:p>
          <a:p>
            <a:pPr algn="just">
              <a:lnSpc>
                <a:spcPts val="5993"/>
              </a:lnSpc>
            </a:pPr>
            <a:endParaRPr lang="en-US" sz="4280">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 b="-1666"/>
            </a:stretch>
          </a:blipFill>
        </p:spPr>
      </p:sp>
      <p:grpSp>
        <p:nvGrpSpPr>
          <p:cNvPr id="3" name="Group 3"/>
          <p:cNvGrpSpPr/>
          <p:nvPr/>
        </p:nvGrpSpPr>
        <p:grpSpPr>
          <a:xfrm>
            <a:off x="8020757" y="3083830"/>
            <a:ext cx="9924062" cy="3938149"/>
            <a:chOff x="0" y="0"/>
            <a:chExt cx="5704240" cy="2263604"/>
          </a:xfrm>
        </p:grpSpPr>
        <p:sp>
          <p:nvSpPr>
            <p:cNvPr id="4" name="Freeform 4"/>
            <p:cNvSpPr/>
            <p:nvPr/>
          </p:nvSpPr>
          <p:spPr>
            <a:xfrm>
              <a:off x="0" y="0"/>
              <a:ext cx="5704240" cy="2263604"/>
            </a:xfrm>
            <a:custGeom>
              <a:avLst/>
              <a:gdLst/>
              <a:ahLst/>
              <a:cxnLst/>
              <a:rect l="l" t="t" r="r" b="b"/>
              <a:pathLst>
                <a:path w="5704240" h="2263604">
                  <a:moveTo>
                    <a:pt x="5579780" y="2263604"/>
                  </a:moveTo>
                  <a:lnTo>
                    <a:pt x="124460" y="2263604"/>
                  </a:lnTo>
                  <a:cubicBezTo>
                    <a:pt x="55880" y="2263604"/>
                    <a:pt x="0" y="2207724"/>
                    <a:pt x="0" y="2139144"/>
                  </a:cubicBezTo>
                  <a:lnTo>
                    <a:pt x="0" y="124460"/>
                  </a:lnTo>
                  <a:cubicBezTo>
                    <a:pt x="0" y="55880"/>
                    <a:pt x="55880" y="0"/>
                    <a:pt x="124460" y="0"/>
                  </a:cubicBezTo>
                  <a:lnTo>
                    <a:pt x="5579780" y="0"/>
                  </a:lnTo>
                  <a:cubicBezTo>
                    <a:pt x="5648360" y="0"/>
                    <a:pt x="5704240" y="55880"/>
                    <a:pt x="5704240" y="124460"/>
                  </a:cubicBezTo>
                  <a:lnTo>
                    <a:pt x="5704240" y="2139144"/>
                  </a:lnTo>
                  <a:cubicBezTo>
                    <a:pt x="5704240" y="2207724"/>
                    <a:pt x="5648360" y="2263604"/>
                    <a:pt x="5579780" y="2263604"/>
                  </a:cubicBezTo>
                  <a:close/>
                </a:path>
              </a:pathLst>
            </a:custGeom>
            <a:solidFill>
              <a:srgbClr val="4A83A1"/>
            </a:solidFill>
          </p:spPr>
        </p:sp>
      </p:grpSp>
      <p:sp>
        <p:nvSpPr>
          <p:cNvPr id="5" name="TextBox 5"/>
          <p:cNvSpPr txBox="1"/>
          <p:nvPr/>
        </p:nvSpPr>
        <p:spPr>
          <a:xfrm>
            <a:off x="1028700" y="3833704"/>
            <a:ext cx="6687186" cy="2438400"/>
          </a:xfrm>
          <a:prstGeom prst="rect">
            <a:avLst/>
          </a:prstGeom>
        </p:spPr>
        <p:txBody>
          <a:bodyPr lIns="0" tIns="0" rIns="0" bIns="0" rtlCol="0" anchor="t">
            <a:spAutoFit/>
          </a:bodyPr>
          <a:lstStyle/>
          <a:p>
            <a:pPr marL="0" lvl="0" indent="0" algn="ctr">
              <a:lnSpc>
                <a:spcPts val="9600"/>
              </a:lnSpc>
              <a:spcBef>
                <a:spcPct val="0"/>
              </a:spcBef>
            </a:pPr>
            <a:r>
              <a:rPr lang="en-US" sz="8000" spc="-160">
                <a:solidFill>
                  <a:srgbClr val="FFFFFF"/>
                </a:solidFill>
                <a:latin typeface="Literata Bold"/>
              </a:rPr>
              <a:t>SHA Algorithm</a:t>
            </a:r>
          </a:p>
        </p:txBody>
      </p:sp>
      <p:sp>
        <p:nvSpPr>
          <p:cNvPr id="6" name="Freeform 6"/>
          <p:cNvSpPr/>
          <p:nvPr/>
        </p:nvSpPr>
        <p:spPr>
          <a:xfrm>
            <a:off x="292781" y="387294"/>
            <a:ext cx="1627081" cy="1627081"/>
          </a:xfrm>
          <a:custGeom>
            <a:avLst/>
            <a:gdLst/>
            <a:ahLst/>
            <a:cxnLst/>
            <a:rect l="l" t="t" r="r" b="b"/>
            <a:pathLst>
              <a:path w="1627081" h="1627081">
                <a:moveTo>
                  <a:pt x="0" y="0"/>
                </a:moveTo>
                <a:lnTo>
                  <a:pt x="1627081" y="0"/>
                </a:lnTo>
                <a:lnTo>
                  <a:pt x="1627081" y="1627081"/>
                </a:lnTo>
                <a:lnTo>
                  <a:pt x="0" y="16270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8781250" y="3574640"/>
            <a:ext cx="8403076" cy="2441575"/>
          </a:xfrm>
          <a:prstGeom prst="rect">
            <a:avLst/>
          </a:prstGeom>
        </p:spPr>
        <p:txBody>
          <a:bodyPr lIns="0" tIns="0" rIns="0" bIns="0" rtlCol="0" anchor="t">
            <a:spAutoFit/>
          </a:bodyPr>
          <a:lstStyle/>
          <a:p>
            <a:pPr>
              <a:lnSpc>
                <a:spcPts val="6499"/>
              </a:lnSpc>
            </a:pPr>
            <a:r>
              <a:rPr lang="en-US" sz="4999">
                <a:solidFill>
                  <a:srgbClr val="FFFFFF"/>
                </a:solidFill>
                <a:latin typeface="Literata Bold"/>
              </a:rPr>
              <a:t>Theo một cách đọc khác là Secure Hash Algorithm</a:t>
            </a:r>
          </a:p>
          <a:p>
            <a:pPr>
              <a:lnSpc>
                <a:spcPts val="6499"/>
              </a:lnSpc>
              <a:spcBef>
                <a:spcPct val="0"/>
              </a:spcBef>
            </a:pPr>
            <a:r>
              <a:rPr lang="en-US" sz="4999">
                <a:solidFill>
                  <a:srgbClr val="FFFFFF"/>
                </a:solidFill>
                <a:latin typeface="Literata Bold"/>
              </a:rPr>
              <a:t>(Thuật toán băm an toàn)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3674749" y="739065"/>
            <a:ext cx="27488974" cy="9547935"/>
            <a:chOff x="0" y="0"/>
            <a:chExt cx="7239895" cy="2514683"/>
          </a:xfrm>
        </p:grpSpPr>
        <p:sp>
          <p:nvSpPr>
            <p:cNvPr id="4" name="Freeform 4"/>
            <p:cNvSpPr/>
            <p:nvPr/>
          </p:nvSpPr>
          <p:spPr>
            <a:xfrm>
              <a:off x="0" y="0"/>
              <a:ext cx="7239895" cy="2514683"/>
            </a:xfrm>
            <a:custGeom>
              <a:avLst/>
              <a:gdLst/>
              <a:ahLst/>
              <a:cxnLst/>
              <a:rect l="l" t="t" r="r" b="b"/>
              <a:pathLst>
                <a:path w="7239895" h="2514683">
                  <a:moveTo>
                    <a:pt x="0" y="0"/>
                  </a:moveTo>
                  <a:lnTo>
                    <a:pt x="7239895" y="0"/>
                  </a:lnTo>
                  <a:lnTo>
                    <a:pt x="7239895" y="2514683"/>
                  </a:lnTo>
                  <a:lnTo>
                    <a:pt x="0" y="2514683"/>
                  </a:lnTo>
                  <a:close/>
                </a:path>
              </a:pathLst>
            </a:custGeom>
            <a:solidFill>
              <a:srgbClr val="35858B"/>
            </a:solidFill>
          </p:spPr>
        </p:sp>
        <p:sp>
          <p:nvSpPr>
            <p:cNvPr id="5" name="TextBox 5"/>
            <p:cNvSpPr txBox="1"/>
            <p:nvPr/>
          </p:nvSpPr>
          <p:spPr>
            <a:xfrm>
              <a:off x="0" y="-38100"/>
              <a:ext cx="7239895" cy="25527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0800000">
            <a:off x="-188613" y="0"/>
            <a:ext cx="18476613" cy="739065"/>
          </a:xfrm>
          <a:custGeom>
            <a:avLst/>
            <a:gdLst/>
            <a:ahLst/>
            <a:cxnLst/>
            <a:rect l="l" t="t" r="r" b="b"/>
            <a:pathLst>
              <a:path w="18476613" h="739065">
                <a:moveTo>
                  <a:pt x="0" y="0"/>
                </a:moveTo>
                <a:lnTo>
                  <a:pt x="18476613" y="0"/>
                </a:lnTo>
                <a:lnTo>
                  <a:pt x="18476613" y="739065"/>
                </a:lnTo>
                <a:lnTo>
                  <a:pt x="0" y="739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flipV="1">
            <a:off x="9177338" y="1028700"/>
            <a:ext cx="0" cy="7863908"/>
          </a:xfrm>
          <a:prstGeom prst="line">
            <a:avLst/>
          </a:prstGeom>
          <a:ln w="66675" cap="flat">
            <a:solidFill>
              <a:srgbClr val="AEFEFF"/>
            </a:solidFill>
            <a:prstDash val="solid"/>
            <a:headEnd type="none" w="sm" len="sm"/>
            <a:tailEnd type="none" w="sm" len="sm"/>
          </a:ln>
        </p:spPr>
      </p:sp>
      <p:sp>
        <p:nvSpPr>
          <p:cNvPr id="8" name="TextBox 8"/>
          <p:cNvSpPr txBox="1"/>
          <p:nvPr/>
        </p:nvSpPr>
        <p:spPr>
          <a:xfrm>
            <a:off x="9776021" y="2727741"/>
            <a:ext cx="7483279" cy="4465827"/>
          </a:xfrm>
          <a:prstGeom prst="rect">
            <a:avLst/>
          </a:prstGeom>
        </p:spPr>
        <p:txBody>
          <a:bodyPr lIns="0" tIns="0" rIns="0" bIns="0" rtlCol="0" anchor="t">
            <a:spAutoFit/>
          </a:bodyPr>
          <a:lstStyle/>
          <a:p>
            <a:pPr algn="just">
              <a:lnSpc>
                <a:spcPts val="6132"/>
              </a:lnSpc>
            </a:pPr>
            <a:r>
              <a:rPr lang="en-US" sz="5241">
                <a:solidFill>
                  <a:srgbClr val="FFFFFF"/>
                </a:solidFill>
                <a:latin typeface="Roboto Condensed Bold"/>
              </a:rPr>
              <a:t>H(M) = h</a:t>
            </a:r>
          </a:p>
          <a:p>
            <a:pPr algn="just">
              <a:lnSpc>
                <a:spcPts val="6132"/>
              </a:lnSpc>
            </a:pPr>
            <a:endParaRPr lang="en-US" sz="5241">
              <a:solidFill>
                <a:srgbClr val="FFFFFF"/>
              </a:solidFill>
              <a:latin typeface="Roboto Condensed Bold"/>
            </a:endParaRPr>
          </a:p>
          <a:p>
            <a:pPr algn="just">
              <a:lnSpc>
                <a:spcPts val="6132"/>
              </a:lnSpc>
            </a:pPr>
            <a:r>
              <a:rPr lang="en-US" sz="5241">
                <a:solidFill>
                  <a:srgbClr val="FFFFFF"/>
                </a:solidFill>
                <a:latin typeface="Roboto Condensed Italics"/>
              </a:rPr>
              <a:t>H: Hash function</a:t>
            </a:r>
          </a:p>
          <a:p>
            <a:pPr algn="just">
              <a:lnSpc>
                <a:spcPts val="6132"/>
              </a:lnSpc>
            </a:pPr>
            <a:r>
              <a:rPr lang="en-US" sz="5241">
                <a:solidFill>
                  <a:srgbClr val="FFFFFF"/>
                </a:solidFill>
                <a:latin typeface="Roboto Condensed Italics"/>
              </a:rPr>
              <a:t>M: Message</a:t>
            </a:r>
          </a:p>
          <a:p>
            <a:pPr algn="just">
              <a:lnSpc>
                <a:spcPts val="6132"/>
              </a:lnSpc>
            </a:pPr>
            <a:r>
              <a:rPr lang="en-US" sz="5241">
                <a:solidFill>
                  <a:srgbClr val="FFFFFF"/>
                </a:solidFill>
                <a:latin typeface="Roboto Condensed Italics"/>
              </a:rPr>
              <a:t>h: Hash code</a:t>
            </a:r>
          </a:p>
          <a:p>
            <a:pPr algn="just">
              <a:lnSpc>
                <a:spcPts val="4708"/>
              </a:lnSpc>
            </a:pPr>
            <a:endParaRPr lang="en-US" sz="5241">
              <a:solidFill>
                <a:srgbClr val="FFFFFF"/>
              </a:solidFill>
              <a:latin typeface="Roboto Condensed Italics"/>
            </a:endParaRPr>
          </a:p>
        </p:txBody>
      </p:sp>
      <p:sp>
        <p:nvSpPr>
          <p:cNvPr id="9" name="TextBox 9"/>
          <p:cNvSpPr txBox="1"/>
          <p:nvPr/>
        </p:nvSpPr>
        <p:spPr>
          <a:xfrm>
            <a:off x="1701938" y="2105554"/>
            <a:ext cx="7347756" cy="5614950"/>
          </a:xfrm>
          <a:prstGeom prst="rect">
            <a:avLst/>
          </a:prstGeom>
        </p:spPr>
        <p:txBody>
          <a:bodyPr lIns="0" tIns="0" rIns="0" bIns="0" rtlCol="0" anchor="t">
            <a:spAutoFit/>
          </a:bodyPr>
          <a:lstStyle/>
          <a:p>
            <a:pPr>
              <a:lnSpc>
                <a:spcPts val="7496"/>
              </a:lnSpc>
            </a:pPr>
            <a:r>
              <a:rPr lang="en-US" sz="5354">
                <a:solidFill>
                  <a:srgbClr val="000000"/>
                </a:solidFill>
                <a:latin typeface="Paytone One"/>
              </a:rPr>
              <a:t>Output: </a:t>
            </a:r>
          </a:p>
          <a:p>
            <a:pPr algn="just">
              <a:lnSpc>
                <a:spcPts val="7496"/>
              </a:lnSpc>
            </a:pPr>
            <a:r>
              <a:rPr lang="en-US" sz="5354">
                <a:solidFill>
                  <a:srgbClr val="FFFFFF"/>
                </a:solidFill>
                <a:latin typeface="Noto Serif Display"/>
              </a:rPr>
              <a:t>160 bits =&gt; SHA-1</a:t>
            </a:r>
          </a:p>
          <a:p>
            <a:pPr algn="just">
              <a:lnSpc>
                <a:spcPts val="7496"/>
              </a:lnSpc>
            </a:pPr>
            <a:r>
              <a:rPr lang="en-US" sz="5354">
                <a:solidFill>
                  <a:srgbClr val="FFFFFF"/>
                </a:solidFill>
                <a:latin typeface="Noto Serif Display"/>
              </a:rPr>
              <a:t>(Cracked 2005)</a:t>
            </a:r>
          </a:p>
          <a:p>
            <a:pPr algn="just">
              <a:lnSpc>
                <a:spcPts val="7496"/>
              </a:lnSpc>
            </a:pPr>
            <a:r>
              <a:rPr lang="en-US" sz="5354">
                <a:solidFill>
                  <a:srgbClr val="FFFFFF"/>
                </a:solidFill>
                <a:latin typeface="Noto Serif Display"/>
              </a:rPr>
              <a:t>256 bits =&gt; SHA-256</a:t>
            </a:r>
          </a:p>
          <a:p>
            <a:pPr algn="just">
              <a:lnSpc>
                <a:spcPts val="7496"/>
              </a:lnSpc>
            </a:pPr>
            <a:endParaRPr lang="en-US" sz="5354">
              <a:solidFill>
                <a:srgbClr val="FFFFFF"/>
              </a:solidFill>
              <a:latin typeface="Noto Serif Display"/>
            </a:endParaRPr>
          </a:p>
          <a:p>
            <a:pPr algn="just">
              <a:lnSpc>
                <a:spcPts val="7496"/>
              </a:lnSpc>
            </a:pPr>
            <a:r>
              <a:rPr lang="en-US" sz="5354">
                <a:solidFill>
                  <a:srgbClr val="FFFFFF"/>
                </a:solidFill>
                <a:latin typeface="Noto Serif Display"/>
              </a:rPr>
              <a:t>512 bits =&gt; SHA-512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046515" y="2639093"/>
            <a:ext cx="1749710" cy="1808911"/>
          </a:xfrm>
          <a:custGeom>
            <a:avLst/>
            <a:gdLst/>
            <a:ahLst/>
            <a:cxnLst/>
            <a:rect l="l" t="t" r="r" b="b"/>
            <a:pathLst>
              <a:path w="1749710" h="1808911">
                <a:moveTo>
                  <a:pt x="0" y="0"/>
                </a:moveTo>
                <a:lnTo>
                  <a:pt x="1749710" y="0"/>
                </a:lnTo>
                <a:lnTo>
                  <a:pt x="1749710" y="1808910"/>
                </a:lnTo>
                <a:lnTo>
                  <a:pt x="0" y="1808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853222" y="2739478"/>
            <a:ext cx="1749710" cy="1808911"/>
          </a:xfrm>
          <a:custGeom>
            <a:avLst/>
            <a:gdLst/>
            <a:ahLst/>
            <a:cxnLst/>
            <a:rect l="l" t="t" r="r" b="b"/>
            <a:pathLst>
              <a:path w="1749710" h="1808911">
                <a:moveTo>
                  <a:pt x="0" y="0"/>
                </a:moveTo>
                <a:lnTo>
                  <a:pt x="1749710" y="0"/>
                </a:lnTo>
                <a:lnTo>
                  <a:pt x="1749710" y="1808911"/>
                </a:lnTo>
                <a:lnTo>
                  <a:pt x="0" y="18089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971024" y="7024050"/>
            <a:ext cx="11986246" cy="8330441"/>
          </a:xfrm>
          <a:custGeom>
            <a:avLst/>
            <a:gdLst/>
            <a:ahLst/>
            <a:cxnLst/>
            <a:rect l="l" t="t" r="r" b="b"/>
            <a:pathLst>
              <a:path w="11986246" h="8330441">
                <a:moveTo>
                  <a:pt x="0" y="0"/>
                </a:moveTo>
                <a:lnTo>
                  <a:pt x="11986246" y="0"/>
                </a:lnTo>
                <a:lnTo>
                  <a:pt x="11986246" y="8330441"/>
                </a:lnTo>
                <a:lnTo>
                  <a:pt x="0" y="8330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flipV="1">
            <a:off x="-2927341" y="-4296491"/>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425074" y="3174284"/>
            <a:ext cx="1203294" cy="579354"/>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01</a:t>
            </a:r>
          </a:p>
        </p:txBody>
      </p:sp>
      <p:sp>
        <p:nvSpPr>
          <p:cNvPr id="8" name="TextBox 8"/>
          <p:cNvSpPr txBox="1"/>
          <p:nvPr/>
        </p:nvSpPr>
        <p:spPr>
          <a:xfrm>
            <a:off x="3056993" y="3006701"/>
            <a:ext cx="5827195" cy="1313181"/>
          </a:xfrm>
          <a:prstGeom prst="rect">
            <a:avLst/>
          </a:prstGeom>
        </p:spPr>
        <p:txBody>
          <a:bodyPr lIns="0" tIns="0" rIns="0" bIns="0" rtlCol="0" anchor="t">
            <a:spAutoFit/>
          </a:bodyPr>
          <a:lstStyle/>
          <a:p>
            <a:pPr>
              <a:lnSpc>
                <a:spcPts val="5319"/>
              </a:lnSpc>
              <a:spcBef>
                <a:spcPct val="0"/>
              </a:spcBef>
            </a:pPr>
            <a:r>
              <a:rPr lang="en-US" sz="3799">
                <a:solidFill>
                  <a:srgbClr val="5FB1FF"/>
                </a:solidFill>
                <a:latin typeface="Roboto Bold"/>
              </a:rPr>
              <a:t>Block size of Plain Text = 1024 bits</a:t>
            </a:r>
          </a:p>
        </p:txBody>
      </p:sp>
      <p:sp>
        <p:nvSpPr>
          <p:cNvPr id="9" name="TextBox 9"/>
          <p:cNvSpPr txBox="1"/>
          <p:nvPr/>
        </p:nvSpPr>
        <p:spPr>
          <a:xfrm>
            <a:off x="10151066" y="3316157"/>
            <a:ext cx="1203294" cy="579354"/>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02</a:t>
            </a:r>
          </a:p>
        </p:txBody>
      </p:sp>
      <p:sp>
        <p:nvSpPr>
          <p:cNvPr id="10" name="TextBox 10"/>
          <p:cNvSpPr txBox="1"/>
          <p:nvPr/>
        </p:nvSpPr>
        <p:spPr>
          <a:xfrm>
            <a:off x="12031557" y="2973428"/>
            <a:ext cx="6053218" cy="646431"/>
          </a:xfrm>
          <a:prstGeom prst="rect">
            <a:avLst/>
          </a:prstGeom>
        </p:spPr>
        <p:txBody>
          <a:bodyPr lIns="0" tIns="0" rIns="0" bIns="0" rtlCol="0" anchor="t">
            <a:spAutoFit/>
          </a:bodyPr>
          <a:lstStyle/>
          <a:p>
            <a:pPr>
              <a:lnSpc>
                <a:spcPts val="5319"/>
              </a:lnSpc>
              <a:spcBef>
                <a:spcPct val="0"/>
              </a:spcBef>
            </a:pPr>
            <a:r>
              <a:rPr lang="en-US" sz="3799">
                <a:solidFill>
                  <a:srgbClr val="5FB1FF"/>
                </a:solidFill>
                <a:latin typeface="Roboto Bold"/>
              </a:rPr>
              <a:t>Number of Rounds = 80</a:t>
            </a:r>
          </a:p>
        </p:txBody>
      </p:sp>
      <p:sp>
        <p:nvSpPr>
          <p:cNvPr id="11" name="TextBox 11"/>
          <p:cNvSpPr txBox="1"/>
          <p:nvPr/>
        </p:nvSpPr>
        <p:spPr>
          <a:xfrm>
            <a:off x="1425074" y="5791727"/>
            <a:ext cx="1203294" cy="579535"/>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03</a:t>
            </a:r>
          </a:p>
        </p:txBody>
      </p:sp>
      <p:sp>
        <p:nvSpPr>
          <p:cNvPr id="12" name="TextBox 12"/>
          <p:cNvSpPr txBox="1"/>
          <p:nvPr/>
        </p:nvSpPr>
        <p:spPr>
          <a:xfrm>
            <a:off x="2506450" y="19047"/>
            <a:ext cx="12855429" cy="2133600"/>
          </a:xfrm>
          <a:prstGeom prst="rect">
            <a:avLst/>
          </a:prstGeom>
        </p:spPr>
        <p:txBody>
          <a:bodyPr lIns="0" tIns="0" rIns="0" bIns="0" rtlCol="0" anchor="t">
            <a:spAutoFit/>
          </a:bodyPr>
          <a:lstStyle/>
          <a:p>
            <a:pPr algn="ctr">
              <a:lnSpc>
                <a:spcPts val="7679"/>
              </a:lnSpc>
            </a:pPr>
            <a:r>
              <a:rPr lang="en-US" sz="6399">
                <a:solidFill>
                  <a:srgbClr val="FFFFFF"/>
                </a:solidFill>
                <a:latin typeface="Cooper Hewitt Bold Italics"/>
              </a:rPr>
              <a:t>This algorithm will process a block of data</a:t>
            </a:r>
          </a:p>
        </p:txBody>
      </p:sp>
      <p:sp>
        <p:nvSpPr>
          <p:cNvPr id="13" name="Freeform 13"/>
          <p:cNvSpPr/>
          <p:nvPr/>
        </p:nvSpPr>
        <p:spPr>
          <a:xfrm>
            <a:off x="5738856" y="2179551"/>
            <a:ext cx="6290664" cy="401030"/>
          </a:xfrm>
          <a:custGeom>
            <a:avLst/>
            <a:gdLst/>
            <a:ahLst/>
            <a:cxnLst/>
            <a:rect l="l" t="t" r="r" b="b"/>
            <a:pathLst>
              <a:path w="6290664" h="401030">
                <a:moveTo>
                  <a:pt x="0" y="0"/>
                </a:moveTo>
                <a:lnTo>
                  <a:pt x="6290664" y="0"/>
                </a:lnTo>
                <a:lnTo>
                  <a:pt x="6290664" y="401030"/>
                </a:lnTo>
                <a:lnTo>
                  <a:pt x="0" y="401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3193490" y="2580581"/>
            <a:ext cx="12104288" cy="8412480"/>
          </a:xfrm>
          <a:custGeom>
            <a:avLst/>
            <a:gdLst/>
            <a:ahLst/>
            <a:cxnLst/>
            <a:rect l="l" t="t" r="r" b="b"/>
            <a:pathLst>
              <a:path w="12104288" h="8412480">
                <a:moveTo>
                  <a:pt x="0" y="0"/>
                </a:moveTo>
                <a:lnTo>
                  <a:pt x="12104287" y="0"/>
                </a:lnTo>
                <a:lnTo>
                  <a:pt x="12104287" y="8412480"/>
                </a:lnTo>
                <a:lnTo>
                  <a:pt x="0" y="8412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151866" y="5215139"/>
            <a:ext cx="1749710" cy="1808911"/>
          </a:xfrm>
          <a:custGeom>
            <a:avLst/>
            <a:gdLst/>
            <a:ahLst/>
            <a:cxnLst/>
            <a:rect l="l" t="t" r="r" b="b"/>
            <a:pathLst>
              <a:path w="1749710" h="1808911">
                <a:moveTo>
                  <a:pt x="0" y="0"/>
                </a:moveTo>
                <a:lnTo>
                  <a:pt x="1749710" y="0"/>
                </a:lnTo>
                <a:lnTo>
                  <a:pt x="1749710" y="1808911"/>
                </a:lnTo>
                <a:lnTo>
                  <a:pt x="0" y="18089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3124803" y="5110364"/>
            <a:ext cx="9839344" cy="4897120"/>
          </a:xfrm>
          <a:prstGeom prst="rect">
            <a:avLst/>
          </a:prstGeom>
        </p:spPr>
        <p:txBody>
          <a:bodyPr lIns="0" tIns="0" rIns="0" bIns="0" rtlCol="0" anchor="t">
            <a:spAutoFit/>
          </a:bodyPr>
          <a:lstStyle/>
          <a:p>
            <a:pPr>
              <a:lnSpc>
                <a:spcPts val="7139"/>
              </a:lnSpc>
            </a:pPr>
            <a:r>
              <a:rPr lang="en-US" sz="5099">
                <a:solidFill>
                  <a:srgbClr val="5FB1FF"/>
                </a:solidFill>
                <a:latin typeface="Roboto Bold Italics"/>
              </a:rPr>
              <a:t>Each round use </a:t>
            </a:r>
          </a:p>
          <a:p>
            <a:pPr marL="820421" lvl="1" indent="-410210">
              <a:lnSpc>
                <a:spcPts val="5320"/>
              </a:lnSpc>
              <a:buFont typeface="Arial"/>
              <a:buChar char="•"/>
            </a:pPr>
            <a:r>
              <a:rPr lang="en-US" sz="3800">
                <a:solidFill>
                  <a:srgbClr val="FFFFFF"/>
                </a:solidFill>
                <a:latin typeface="Roboto Bold"/>
              </a:rPr>
              <a:t>Constant K </a:t>
            </a:r>
          </a:p>
          <a:p>
            <a:pPr marL="820421" lvl="1" indent="-410210">
              <a:lnSpc>
                <a:spcPts val="5320"/>
              </a:lnSpc>
              <a:buFont typeface="Arial"/>
              <a:buChar char="•"/>
            </a:pPr>
            <a:r>
              <a:rPr lang="en-US" sz="3800">
                <a:solidFill>
                  <a:srgbClr val="FFFFFF"/>
                </a:solidFill>
                <a:latin typeface="Roboto Bold"/>
              </a:rPr>
              <a:t>Buffer (Store intermediate result and output) </a:t>
            </a:r>
          </a:p>
          <a:p>
            <a:pPr marL="820421" lvl="1" indent="-410210">
              <a:lnSpc>
                <a:spcPts val="5320"/>
              </a:lnSpc>
              <a:buFont typeface="Arial"/>
              <a:buChar char="•"/>
            </a:pPr>
            <a:r>
              <a:rPr lang="en-US" sz="3800">
                <a:solidFill>
                  <a:srgbClr val="FFFFFF"/>
                </a:solidFill>
                <a:latin typeface="Roboto Bold"/>
              </a:rPr>
              <a:t>Qword (w) 1W= 64bits -&gt; generated from Plain text</a:t>
            </a:r>
          </a:p>
          <a:p>
            <a:pPr>
              <a:lnSpc>
                <a:spcPts val="5320"/>
              </a:lnSpc>
              <a:spcBef>
                <a:spcPct val="0"/>
              </a:spcBef>
            </a:pPr>
            <a:endParaRPr lang="en-US" sz="3800">
              <a:solidFill>
                <a:srgbClr val="FFFFFF"/>
              </a:solidFill>
              <a:latin typeface="Roboto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6733538" y="7157470"/>
            <a:ext cx="11986246" cy="8330441"/>
          </a:xfrm>
          <a:custGeom>
            <a:avLst/>
            <a:gdLst/>
            <a:ahLst/>
            <a:cxnLst/>
            <a:rect l="l" t="t" r="r" b="b"/>
            <a:pathLst>
              <a:path w="11986246" h="8330441">
                <a:moveTo>
                  <a:pt x="0" y="0"/>
                </a:moveTo>
                <a:lnTo>
                  <a:pt x="11986246" y="0"/>
                </a:lnTo>
                <a:lnTo>
                  <a:pt x="11986246" y="8330441"/>
                </a:lnTo>
                <a:lnTo>
                  <a:pt x="0" y="83304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959475" y="-3996693"/>
            <a:ext cx="12104288" cy="8412480"/>
          </a:xfrm>
          <a:custGeom>
            <a:avLst/>
            <a:gdLst/>
            <a:ahLst/>
            <a:cxnLst/>
            <a:rect l="l" t="t" r="r" b="b"/>
            <a:pathLst>
              <a:path w="12104288" h="8412480">
                <a:moveTo>
                  <a:pt x="12104287" y="8412480"/>
                </a:moveTo>
                <a:lnTo>
                  <a:pt x="0" y="8412480"/>
                </a:lnTo>
                <a:lnTo>
                  <a:pt x="0" y="0"/>
                </a:lnTo>
                <a:lnTo>
                  <a:pt x="12104287" y="0"/>
                </a:lnTo>
                <a:lnTo>
                  <a:pt x="12104287" y="841248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506450" y="19047"/>
            <a:ext cx="12855429" cy="2133600"/>
          </a:xfrm>
          <a:prstGeom prst="rect">
            <a:avLst/>
          </a:prstGeom>
        </p:spPr>
        <p:txBody>
          <a:bodyPr lIns="0" tIns="0" rIns="0" bIns="0" rtlCol="0" anchor="t">
            <a:spAutoFit/>
          </a:bodyPr>
          <a:lstStyle/>
          <a:p>
            <a:pPr algn="ctr">
              <a:lnSpc>
                <a:spcPts val="7679"/>
              </a:lnSpc>
            </a:pPr>
            <a:r>
              <a:rPr lang="en-US" sz="6399">
                <a:solidFill>
                  <a:srgbClr val="FFFFFF"/>
                </a:solidFill>
                <a:latin typeface="Cooper Hewitt Bold Italics"/>
              </a:rPr>
              <a:t>This algorithm will process a block of data</a:t>
            </a:r>
          </a:p>
        </p:txBody>
      </p:sp>
      <p:sp>
        <p:nvSpPr>
          <p:cNvPr id="6" name="Freeform 6"/>
          <p:cNvSpPr/>
          <p:nvPr/>
        </p:nvSpPr>
        <p:spPr>
          <a:xfrm>
            <a:off x="5738856" y="2179551"/>
            <a:ext cx="6290664" cy="401030"/>
          </a:xfrm>
          <a:custGeom>
            <a:avLst/>
            <a:gdLst/>
            <a:ahLst/>
            <a:cxnLst/>
            <a:rect l="l" t="t" r="r" b="b"/>
            <a:pathLst>
              <a:path w="6290664" h="401030">
                <a:moveTo>
                  <a:pt x="0" y="0"/>
                </a:moveTo>
                <a:lnTo>
                  <a:pt x="6290664" y="0"/>
                </a:lnTo>
                <a:lnTo>
                  <a:pt x="6290664" y="401030"/>
                </a:lnTo>
                <a:lnTo>
                  <a:pt x="0" y="401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7749389" y="3226679"/>
            <a:ext cx="15892220" cy="11045093"/>
          </a:xfrm>
          <a:custGeom>
            <a:avLst/>
            <a:gdLst/>
            <a:ahLst/>
            <a:cxnLst/>
            <a:rect l="l" t="t" r="r" b="b"/>
            <a:pathLst>
              <a:path w="15892220" h="11045093">
                <a:moveTo>
                  <a:pt x="0" y="0"/>
                </a:moveTo>
                <a:lnTo>
                  <a:pt x="15892220" y="0"/>
                </a:lnTo>
                <a:lnTo>
                  <a:pt x="15892220" y="11045092"/>
                </a:lnTo>
                <a:lnTo>
                  <a:pt x="0" y="110450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889504" y="3226679"/>
            <a:ext cx="1749710" cy="1808911"/>
          </a:xfrm>
          <a:custGeom>
            <a:avLst/>
            <a:gdLst/>
            <a:ahLst/>
            <a:cxnLst/>
            <a:rect l="l" t="t" r="r" b="b"/>
            <a:pathLst>
              <a:path w="1749710" h="1808911">
                <a:moveTo>
                  <a:pt x="0" y="0"/>
                </a:moveTo>
                <a:lnTo>
                  <a:pt x="1749710" y="0"/>
                </a:lnTo>
                <a:lnTo>
                  <a:pt x="1749710" y="1808910"/>
                </a:lnTo>
                <a:lnTo>
                  <a:pt x="0" y="1808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4899982" y="3624965"/>
            <a:ext cx="9504255" cy="1979930"/>
          </a:xfrm>
          <a:prstGeom prst="rect">
            <a:avLst/>
          </a:prstGeom>
        </p:spPr>
        <p:txBody>
          <a:bodyPr lIns="0" tIns="0" rIns="0" bIns="0" rtlCol="0" anchor="t">
            <a:spAutoFit/>
          </a:bodyPr>
          <a:lstStyle/>
          <a:p>
            <a:pPr algn="just">
              <a:lnSpc>
                <a:spcPts val="5320"/>
              </a:lnSpc>
            </a:pPr>
            <a:r>
              <a:rPr lang="en-US" sz="3800">
                <a:solidFill>
                  <a:srgbClr val="5FB1FF"/>
                </a:solidFill>
                <a:latin typeface="Roboto Bold"/>
              </a:rPr>
              <a:t>Buffer size: 64 bits </a:t>
            </a:r>
            <a:r>
              <a:rPr lang="en-US" sz="3800">
                <a:solidFill>
                  <a:srgbClr val="FFFFFF"/>
                </a:solidFill>
                <a:latin typeface="Roboto Bold"/>
              </a:rPr>
              <a:t>(512/64= 8 buffers)</a:t>
            </a:r>
          </a:p>
          <a:p>
            <a:pPr algn="just">
              <a:lnSpc>
                <a:spcPts val="5320"/>
              </a:lnSpc>
            </a:pPr>
            <a:endParaRPr lang="en-US" sz="3800">
              <a:solidFill>
                <a:srgbClr val="FFFFFF"/>
              </a:solidFill>
              <a:latin typeface="Roboto Bold"/>
            </a:endParaRPr>
          </a:p>
          <a:p>
            <a:pPr algn="just">
              <a:lnSpc>
                <a:spcPts val="5320"/>
              </a:lnSpc>
              <a:spcBef>
                <a:spcPct val="0"/>
              </a:spcBef>
            </a:pPr>
            <a:endParaRPr lang="en-US" sz="3800">
              <a:solidFill>
                <a:srgbClr val="FFFFFF"/>
              </a:solidFill>
              <a:latin typeface="Roboto Bold"/>
            </a:endParaRPr>
          </a:p>
        </p:txBody>
      </p:sp>
      <p:sp>
        <p:nvSpPr>
          <p:cNvPr id="10" name="TextBox 10"/>
          <p:cNvSpPr txBox="1"/>
          <p:nvPr/>
        </p:nvSpPr>
        <p:spPr>
          <a:xfrm>
            <a:off x="3258452" y="3803357"/>
            <a:ext cx="1203294" cy="579535"/>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04</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9485" y="301580"/>
            <a:ext cx="13003763" cy="7279483"/>
          </a:xfrm>
          <a:custGeom>
            <a:avLst/>
            <a:gdLst/>
            <a:ahLst/>
            <a:cxnLst/>
            <a:rect l="l" t="t" r="r" b="b"/>
            <a:pathLst>
              <a:path w="13003763" h="7279483">
                <a:moveTo>
                  <a:pt x="0" y="0"/>
                </a:moveTo>
                <a:lnTo>
                  <a:pt x="13003763" y="0"/>
                </a:lnTo>
                <a:lnTo>
                  <a:pt x="13003763" y="7279483"/>
                </a:lnTo>
                <a:lnTo>
                  <a:pt x="0" y="7279483"/>
                </a:lnTo>
                <a:lnTo>
                  <a:pt x="0" y="0"/>
                </a:lnTo>
                <a:close/>
              </a:path>
            </a:pathLst>
          </a:custGeom>
          <a:blipFill>
            <a:blip r:embed="rId2"/>
            <a:stretch>
              <a:fillRect l="-12524" r="-2917" b="-18065"/>
            </a:stretch>
          </a:blipFill>
        </p:spPr>
      </p:sp>
      <p:sp>
        <p:nvSpPr>
          <p:cNvPr id="3" name="TextBox 3"/>
          <p:cNvSpPr txBox="1"/>
          <p:nvPr/>
        </p:nvSpPr>
        <p:spPr>
          <a:xfrm>
            <a:off x="2642119" y="7438188"/>
            <a:ext cx="13003763" cy="3224530"/>
          </a:xfrm>
          <a:prstGeom prst="rect">
            <a:avLst/>
          </a:prstGeom>
        </p:spPr>
        <p:txBody>
          <a:bodyPr lIns="0" tIns="0" rIns="0" bIns="0" rtlCol="0" anchor="t">
            <a:spAutoFit/>
          </a:bodyPr>
          <a:lstStyle/>
          <a:p>
            <a:pPr marL="798828" lvl="1" indent="-399414">
              <a:lnSpc>
                <a:spcPts val="5179"/>
              </a:lnSpc>
              <a:buFont typeface="Arial"/>
              <a:buChar char="•"/>
            </a:pPr>
            <a:r>
              <a:rPr lang="en-US" sz="3699">
                <a:solidFill>
                  <a:srgbClr val="000000"/>
                </a:solidFill>
                <a:latin typeface="Times New Roman Bold Italics"/>
              </a:rPr>
              <a:t>F: Hash function (80 round)</a:t>
            </a:r>
          </a:p>
          <a:p>
            <a:pPr marL="798828" lvl="1" indent="-399414">
              <a:lnSpc>
                <a:spcPts val="5179"/>
              </a:lnSpc>
              <a:buFont typeface="Arial"/>
              <a:buChar char="•"/>
            </a:pPr>
            <a:r>
              <a:rPr lang="en-US" sz="3699">
                <a:solidFill>
                  <a:srgbClr val="000000"/>
                </a:solidFill>
                <a:latin typeface="Times New Roman Bold Italics"/>
              </a:rPr>
              <a:t>IV: initialize vector (512 bits) – buffer </a:t>
            </a:r>
          </a:p>
          <a:p>
            <a:pPr marL="798828" lvl="1" indent="-399414">
              <a:lnSpc>
                <a:spcPts val="5179"/>
              </a:lnSpc>
              <a:buFont typeface="Arial"/>
              <a:buChar char="•"/>
            </a:pPr>
            <a:r>
              <a:rPr lang="en-US" sz="3699">
                <a:solidFill>
                  <a:srgbClr val="000000"/>
                </a:solidFill>
                <a:latin typeface="Times New Roman Bold Italics"/>
              </a:rPr>
              <a:t>+ : Addition modulo </a:t>
            </a:r>
          </a:p>
          <a:p>
            <a:pPr algn="ctr">
              <a:lnSpc>
                <a:spcPts val="4759"/>
              </a:lnSpc>
            </a:pPr>
            <a:endParaRPr lang="en-US" sz="3699">
              <a:solidFill>
                <a:srgbClr val="000000"/>
              </a:solidFill>
              <a:latin typeface="Times New Roman Bold Italics"/>
            </a:endParaRPr>
          </a:p>
          <a:p>
            <a:pPr algn="ctr">
              <a:lnSpc>
                <a:spcPts val="4759"/>
              </a:lnSpc>
            </a:pPr>
            <a:endParaRPr lang="en-US" sz="3699">
              <a:solidFill>
                <a:srgbClr val="000000"/>
              </a:solidFill>
              <a:latin typeface="Times New Roman Bold Itali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521075" y="-377508"/>
            <a:ext cx="27488974" cy="3086100"/>
            <a:chOff x="0" y="0"/>
            <a:chExt cx="7239895" cy="812800"/>
          </a:xfrm>
        </p:grpSpPr>
        <p:sp>
          <p:nvSpPr>
            <p:cNvPr id="3" name="Freeform 3"/>
            <p:cNvSpPr/>
            <p:nvPr/>
          </p:nvSpPr>
          <p:spPr>
            <a:xfrm>
              <a:off x="0" y="0"/>
              <a:ext cx="7239895" cy="812800"/>
            </a:xfrm>
            <a:custGeom>
              <a:avLst/>
              <a:gdLst/>
              <a:ahLst/>
              <a:cxnLst/>
              <a:rect l="l" t="t" r="r" b="b"/>
              <a:pathLst>
                <a:path w="7239895" h="812800">
                  <a:moveTo>
                    <a:pt x="0" y="0"/>
                  </a:moveTo>
                  <a:lnTo>
                    <a:pt x="7239895" y="0"/>
                  </a:lnTo>
                  <a:lnTo>
                    <a:pt x="7239895" y="812800"/>
                  </a:lnTo>
                  <a:lnTo>
                    <a:pt x="0" y="812800"/>
                  </a:lnTo>
                  <a:close/>
                </a:path>
              </a:pathLst>
            </a:custGeom>
            <a:solidFill>
              <a:srgbClr val="35858B"/>
            </a:solidFill>
          </p:spPr>
        </p:sp>
        <p:sp>
          <p:nvSpPr>
            <p:cNvPr id="4" name="TextBox 4"/>
            <p:cNvSpPr txBox="1"/>
            <p:nvPr/>
          </p:nvSpPr>
          <p:spPr>
            <a:xfrm>
              <a:off x="0" y="-38100"/>
              <a:ext cx="7239895"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0800000">
            <a:off x="0" y="2339060"/>
            <a:ext cx="18476613" cy="739065"/>
          </a:xfrm>
          <a:custGeom>
            <a:avLst/>
            <a:gdLst/>
            <a:ahLst/>
            <a:cxnLst/>
            <a:rect l="l" t="t" r="r" b="b"/>
            <a:pathLst>
              <a:path w="18476613" h="739065">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800000">
            <a:off x="13297375"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800000">
            <a:off x="-2819198" y="1329192"/>
            <a:ext cx="13320161" cy="8957808"/>
          </a:xfrm>
          <a:custGeom>
            <a:avLst/>
            <a:gdLst/>
            <a:ahLst/>
            <a:cxnLst/>
            <a:rect l="l" t="t" r="r" b="b"/>
            <a:pathLst>
              <a:path w="13320161" h="8957808">
                <a:moveTo>
                  <a:pt x="0" y="0"/>
                </a:moveTo>
                <a:lnTo>
                  <a:pt x="13320161" y="0"/>
                </a:lnTo>
                <a:lnTo>
                  <a:pt x="13320161" y="8957808"/>
                </a:lnTo>
                <a:lnTo>
                  <a:pt x="0" y="89578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a:grpSpLocks noChangeAspect="1"/>
          </p:cNvGrpSpPr>
          <p:nvPr/>
        </p:nvGrpSpPr>
        <p:grpSpPr>
          <a:xfrm>
            <a:off x="0" y="3580630"/>
            <a:ext cx="9638039" cy="5966071"/>
            <a:chOff x="0" y="0"/>
            <a:chExt cx="6973570" cy="4316730"/>
          </a:xfrm>
        </p:grpSpPr>
        <p:sp>
          <p:nvSpPr>
            <p:cNvPr id="10" name="Freeform 10"/>
            <p:cNvSpPr/>
            <p:nvPr/>
          </p:nvSpPr>
          <p:spPr>
            <a:xfrm>
              <a:off x="0" y="0"/>
              <a:ext cx="6973570" cy="4316730"/>
            </a:xfrm>
            <a:custGeom>
              <a:avLst/>
              <a:gdLst/>
              <a:ahLst/>
              <a:cxnLst/>
              <a:rect l="l" t="t" r="r" b="b"/>
              <a:pathLst>
                <a:path w="6973570" h="4316730">
                  <a:moveTo>
                    <a:pt x="6228080" y="0"/>
                  </a:moveTo>
                  <a:lnTo>
                    <a:pt x="0" y="0"/>
                  </a:lnTo>
                  <a:lnTo>
                    <a:pt x="0" y="4316730"/>
                  </a:lnTo>
                  <a:lnTo>
                    <a:pt x="6973570" y="4316730"/>
                  </a:lnTo>
                  <a:lnTo>
                    <a:pt x="6973570" y="745490"/>
                  </a:lnTo>
                  <a:close/>
                </a:path>
              </a:pathLst>
            </a:custGeom>
            <a:blipFill>
              <a:blip r:embed="rId8"/>
              <a:stretch>
                <a:fillRect l="-2519" r="-7527"/>
              </a:stretch>
            </a:blipFill>
          </p:spPr>
        </p:sp>
        <p:sp>
          <p:nvSpPr>
            <p:cNvPr id="11" name="Freeform 11"/>
            <p:cNvSpPr/>
            <p:nvPr/>
          </p:nvSpPr>
          <p:spPr>
            <a:xfrm>
              <a:off x="6228080" y="0"/>
              <a:ext cx="745490" cy="745490"/>
            </a:xfrm>
            <a:custGeom>
              <a:avLst/>
              <a:gdLst/>
              <a:ahLst/>
              <a:cxnLst/>
              <a:rect l="l" t="t" r="r" b="b"/>
              <a:pathLst>
                <a:path w="745490" h="745490">
                  <a:moveTo>
                    <a:pt x="0" y="0"/>
                  </a:moveTo>
                  <a:lnTo>
                    <a:pt x="0" y="745490"/>
                  </a:lnTo>
                  <a:lnTo>
                    <a:pt x="745490" y="745490"/>
                  </a:lnTo>
                  <a:close/>
                </a:path>
              </a:pathLst>
            </a:custGeom>
            <a:solidFill>
              <a:srgbClr val="35858B"/>
            </a:solidFill>
          </p:spPr>
        </p:sp>
      </p:grpSp>
      <p:grpSp>
        <p:nvGrpSpPr>
          <p:cNvPr id="12" name="Group 12"/>
          <p:cNvGrpSpPr/>
          <p:nvPr/>
        </p:nvGrpSpPr>
        <p:grpSpPr>
          <a:xfrm>
            <a:off x="9899246" y="5451031"/>
            <a:ext cx="293628" cy="29362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700"/>
                </a:lnSpc>
                <a:spcBef>
                  <a:spcPct val="0"/>
                </a:spcBef>
              </a:pPr>
              <a:endParaRPr/>
            </a:p>
          </p:txBody>
        </p:sp>
      </p:grpSp>
      <p:grpSp>
        <p:nvGrpSpPr>
          <p:cNvPr id="15" name="Group 15"/>
          <p:cNvGrpSpPr/>
          <p:nvPr/>
        </p:nvGrpSpPr>
        <p:grpSpPr>
          <a:xfrm>
            <a:off x="9899246" y="6292083"/>
            <a:ext cx="293628" cy="29362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700"/>
                </a:lnSpc>
                <a:spcBef>
                  <a:spcPct val="0"/>
                </a:spcBef>
              </a:pPr>
              <a:endParaRPr/>
            </a:p>
          </p:txBody>
        </p:sp>
      </p:grpSp>
      <p:grpSp>
        <p:nvGrpSpPr>
          <p:cNvPr id="18" name="Group 18"/>
          <p:cNvGrpSpPr/>
          <p:nvPr/>
        </p:nvGrpSpPr>
        <p:grpSpPr>
          <a:xfrm>
            <a:off x="9899246" y="7133135"/>
            <a:ext cx="293628" cy="29362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700"/>
                </a:lnSpc>
                <a:spcBef>
                  <a:spcPct val="0"/>
                </a:spcBef>
              </a:pPr>
              <a:endParaRPr/>
            </a:p>
          </p:txBody>
        </p:sp>
      </p:grpSp>
      <p:grpSp>
        <p:nvGrpSpPr>
          <p:cNvPr id="21" name="Group 21"/>
          <p:cNvGrpSpPr/>
          <p:nvPr/>
        </p:nvGrpSpPr>
        <p:grpSpPr>
          <a:xfrm>
            <a:off x="9899246" y="7975699"/>
            <a:ext cx="293628" cy="29362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700"/>
                </a:lnSpc>
                <a:spcBef>
                  <a:spcPct val="0"/>
                </a:spcBef>
              </a:pPr>
              <a:endParaRPr/>
            </a:p>
          </p:txBody>
        </p:sp>
      </p:grpSp>
      <p:sp>
        <p:nvSpPr>
          <p:cNvPr id="24" name="TextBox 24"/>
          <p:cNvSpPr txBox="1"/>
          <p:nvPr/>
        </p:nvSpPr>
        <p:spPr>
          <a:xfrm>
            <a:off x="3770912" y="1038225"/>
            <a:ext cx="10934789" cy="2113026"/>
          </a:xfrm>
          <a:prstGeom prst="rect">
            <a:avLst/>
          </a:prstGeom>
        </p:spPr>
        <p:txBody>
          <a:bodyPr lIns="0" tIns="0" rIns="0" bIns="0" rtlCol="0" anchor="t">
            <a:spAutoFit/>
          </a:bodyPr>
          <a:lstStyle/>
          <a:p>
            <a:pPr algn="ctr">
              <a:lnSpc>
                <a:spcPts val="8540"/>
              </a:lnSpc>
            </a:pPr>
            <a:r>
              <a:rPr lang="en-US" sz="7299">
                <a:solidFill>
                  <a:srgbClr val="FFFFFF"/>
                </a:solidFill>
                <a:latin typeface="Roboto Condensed Bold"/>
              </a:rPr>
              <a:t>Deterministic (xác định)</a:t>
            </a:r>
          </a:p>
          <a:p>
            <a:pPr algn="ctr">
              <a:lnSpc>
                <a:spcPts val="8072"/>
              </a:lnSpc>
            </a:pPr>
            <a:endParaRPr lang="en-US" sz="7299">
              <a:solidFill>
                <a:srgbClr val="FFFFFF"/>
              </a:solidFill>
              <a:latin typeface="Roboto Condensed Bold"/>
            </a:endParaRPr>
          </a:p>
        </p:txBody>
      </p:sp>
      <p:sp>
        <p:nvSpPr>
          <p:cNvPr id="25" name="TextBox 25"/>
          <p:cNvSpPr txBox="1"/>
          <p:nvPr/>
        </p:nvSpPr>
        <p:spPr>
          <a:xfrm>
            <a:off x="10949993" y="3590155"/>
            <a:ext cx="7133712" cy="7092315"/>
          </a:xfrm>
          <a:prstGeom prst="rect">
            <a:avLst/>
          </a:prstGeom>
        </p:spPr>
        <p:txBody>
          <a:bodyPr lIns="0" tIns="0" rIns="0" bIns="0" rtlCol="0" anchor="t">
            <a:spAutoFit/>
          </a:bodyPr>
          <a:lstStyle/>
          <a:p>
            <a:pPr>
              <a:lnSpc>
                <a:spcPts val="4679"/>
              </a:lnSpc>
            </a:pPr>
            <a:r>
              <a:rPr lang="en-US" sz="3999" spc="199">
                <a:solidFill>
                  <a:srgbClr val="AEFEFF"/>
                </a:solidFill>
                <a:latin typeface="Roboto Condensed"/>
              </a:rPr>
              <a:t>Khi đưa 1 dữ liệu đầu vào đi qua hàm hash, sẽ luôn luôn nhận về 1 chuổi đầu ra giống nhau.</a:t>
            </a:r>
          </a:p>
          <a:p>
            <a:pPr>
              <a:lnSpc>
                <a:spcPts val="4679"/>
              </a:lnSpc>
            </a:pPr>
            <a:endParaRPr lang="en-US" sz="3999" spc="199">
              <a:solidFill>
                <a:srgbClr val="AEFEFF"/>
              </a:solidFill>
              <a:latin typeface="Roboto Condensed"/>
            </a:endParaRPr>
          </a:p>
          <a:p>
            <a:pPr>
              <a:lnSpc>
                <a:spcPts val="4679"/>
              </a:lnSpc>
            </a:pPr>
            <a:r>
              <a:rPr lang="en-US" sz="3999" spc="199">
                <a:solidFill>
                  <a:srgbClr val="AEFEFF"/>
                </a:solidFill>
                <a:latin typeface="Roboto Condensed"/>
              </a:rPr>
              <a:t>Tính duy nhất đảm bảo tính nhất quán trong việc sử dụng hàm băm. Nếu output thay đổi liên tục thì không thể so sánh hoặc kiểm tra dữ liệu.</a:t>
            </a:r>
          </a:p>
          <a:p>
            <a:pPr>
              <a:lnSpc>
                <a:spcPts val="4679"/>
              </a:lnSpc>
            </a:pPr>
            <a:endParaRPr lang="en-US" sz="3999" spc="199">
              <a:solidFill>
                <a:srgbClr val="AEFEFF"/>
              </a:solidFill>
              <a:latin typeface="Roboto Condensed"/>
            </a:endParaRPr>
          </a:p>
          <a:p>
            <a:pPr>
              <a:lnSpc>
                <a:spcPts val="4679"/>
              </a:lnSpc>
            </a:pPr>
            <a:endParaRPr lang="en-US" sz="3999" spc="199">
              <a:solidFill>
                <a:srgbClr val="AEFEFF"/>
              </a:solidFill>
              <a:latin typeface="Roboto Condense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15725500" y="-1396380"/>
            <a:ext cx="7703650" cy="13620139"/>
            <a:chOff x="0" y="0"/>
            <a:chExt cx="2028945" cy="3587197"/>
          </a:xfrm>
        </p:grpSpPr>
        <p:sp>
          <p:nvSpPr>
            <p:cNvPr id="3" name="Freeform 3"/>
            <p:cNvSpPr/>
            <p:nvPr/>
          </p:nvSpPr>
          <p:spPr>
            <a:xfrm>
              <a:off x="0" y="0"/>
              <a:ext cx="2028945" cy="3587197"/>
            </a:xfrm>
            <a:custGeom>
              <a:avLst/>
              <a:gdLst/>
              <a:ahLst/>
              <a:cxnLst/>
              <a:rect l="l" t="t" r="r" b="b"/>
              <a:pathLst>
                <a:path w="2028945" h="3587197">
                  <a:moveTo>
                    <a:pt x="0" y="0"/>
                  </a:moveTo>
                  <a:lnTo>
                    <a:pt x="2028945" y="0"/>
                  </a:lnTo>
                  <a:lnTo>
                    <a:pt x="2028945" y="3587197"/>
                  </a:lnTo>
                  <a:lnTo>
                    <a:pt x="0" y="3587197"/>
                  </a:lnTo>
                  <a:close/>
                </a:path>
              </a:pathLst>
            </a:custGeom>
            <a:solidFill>
              <a:srgbClr val="35858B"/>
            </a:solidFill>
          </p:spPr>
        </p:sp>
        <p:sp>
          <p:nvSpPr>
            <p:cNvPr id="4" name="TextBox 4"/>
            <p:cNvSpPr txBox="1"/>
            <p:nvPr/>
          </p:nvSpPr>
          <p:spPr>
            <a:xfrm>
              <a:off x="0" y="-38100"/>
              <a:ext cx="2028945" cy="362529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10542254" y="5013876"/>
            <a:ext cx="10445574" cy="417823"/>
          </a:xfrm>
          <a:custGeom>
            <a:avLst/>
            <a:gdLst/>
            <a:ahLst/>
            <a:cxnLst/>
            <a:rect l="l" t="t" r="r" b="b"/>
            <a:pathLst>
              <a:path w="10445574" h="417823">
                <a:moveTo>
                  <a:pt x="0" y="0"/>
                </a:moveTo>
                <a:lnTo>
                  <a:pt x="10445574" y="0"/>
                </a:lnTo>
                <a:lnTo>
                  <a:pt x="10445574" y="417822"/>
                </a:lnTo>
                <a:lnTo>
                  <a:pt x="0" y="417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358934" y="0"/>
            <a:ext cx="8673224" cy="10252988"/>
          </a:xfrm>
          <a:custGeom>
            <a:avLst/>
            <a:gdLst/>
            <a:ahLst/>
            <a:cxnLst/>
            <a:rect l="l" t="t" r="r" b="b"/>
            <a:pathLst>
              <a:path w="8673224" h="10252988">
                <a:moveTo>
                  <a:pt x="0" y="0"/>
                </a:moveTo>
                <a:lnTo>
                  <a:pt x="8673224" y="0"/>
                </a:lnTo>
                <a:lnTo>
                  <a:pt x="8673224" y="10252988"/>
                </a:lnTo>
                <a:lnTo>
                  <a:pt x="0" y="10252988"/>
                </a:lnTo>
                <a:lnTo>
                  <a:pt x="0" y="0"/>
                </a:lnTo>
                <a:close/>
              </a:path>
            </a:pathLst>
          </a:custGeom>
          <a:blipFill>
            <a:blip r:embed="rId4"/>
            <a:stretch>
              <a:fillRect l="-2369" t="-5280" r="-2505" b="-20169"/>
            </a:stretch>
          </a:blipFill>
        </p:spPr>
      </p:sp>
      <p:sp>
        <p:nvSpPr>
          <p:cNvPr id="7" name="TextBox 7"/>
          <p:cNvSpPr txBox="1"/>
          <p:nvPr/>
        </p:nvSpPr>
        <p:spPr>
          <a:xfrm rot="5400000">
            <a:off x="12215824" y="4193096"/>
            <a:ext cx="9798067" cy="1900809"/>
          </a:xfrm>
          <a:prstGeom prst="rect">
            <a:avLst/>
          </a:prstGeom>
        </p:spPr>
        <p:txBody>
          <a:bodyPr lIns="0" tIns="0" rIns="0" bIns="0" rtlCol="0" anchor="t">
            <a:spAutoFit/>
          </a:bodyPr>
          <a:lstStyle/>
          <a:p>
            <a:pPr algn="ctr">
              <a:lnSpc>
                <a:spcPts val="7487"/>
              </a:lnSpc>
            </a:pPr>
            <a:r>
              <a:rPr lang="en-US" sz="6399">
                <a:solidFill>
                  <a:srgbClr val="FFFFFF"/>
                </a:solidFill>
                <a:latin typeface="Roboto Condensed Bold"/>
              </a:rPr>
              <a:t>What happen in a block of Plain Text (1024 bits)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34238" r="2973" b="12135"/>
          <a:stretch>
            <a:fillRect/>
          </a:stretch>
        </p:blipFill>
        <p:spPr>
          <a:xfrm>
            <a:off x="5074651" y="1574484"/>
            <a:ext cx="8138698" cy="8003112"/>
          </a:xfrm>
          <a:prstGeom prst="rect">
            <a:avLst/>
          </a:prstGeom>
        </p:spPr>
      </p:pic>
      <p:sp>
        <p:nvSpPr>
          <p:cNvPr id="3" name="TextBox 3"/>
          <p:cNvSpPr txBox="1"/>
          <p:nvPr/>
        </p:nvSpPr>
        <p:spPr>
          <a:xfrm>
            <a:off x="854348" y="952500"/>
            <a:ext cx="4335512" cy="621984"/>
          </a:xfrm>
          <a:prstGeom prst="rect">
            <a:avLst/>
          </a:prstGeom>
        </p:spPr>
        <p:txBody>
          <a:bodyPr lIns="0" tIns="0" rIns="0" bIns="0" rtlCol="0" anchor="t">
            <a:spAutoFit/>
          </a:bodyPr>
          <a:lstStyle/>
          <a:p>
            <a:pPr marL="785327" lvl="1" indent="-392663" algn="ctr">
              <a:lnSpc>
                <a:spcPts val="5092"/>
              </a:lnSpc>
              <a:spcBef>
                <a:spcPct val="0"/>
              </a:spcBef>
              <a:buFont typeface="Arial"/>
              <a:buChar char="•"/>
            </a:pPr>
            <a:r>
              <a:rPr lang="en-US" sz="3637">
                <a:solidFill>
                  <a:srgbClr val="000000"/>
                </a:solidFill>
                <a:latin typeface="Roboto Bold"/>
              </a:rPr>
              <a:t>Addition Modulo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49204" y="1804785"/>
            <a:ext cx="11321542" cy="6709132"/>
          </a:xfrm>
          <a:custGeom>
            <a:avLst/>
            <a:gdLst/>
            <a:ahLst/>
            <a:cxnLst/>
            <a:rect l="l" t="t" r="r" b="b"/>
            <a:pathLst>
              <a:path w="11321542" h="6709132">
                <a:moveTo>
                  <a:pt x="0" y="0"/>
                </a:moveTo>
                <a:lnTo>
                  <a:pt x="11321543" y="0"/>
                </a:lnTo>
                <a:lnTo>
                  <a:pt x="11321543" y="6709132"/>
                </a:lnTo>
                <a:lnTo>
                  <a:pt x="0" y="6709132"/>
                </a:lnTo>
                <a:lnTo>
                  <a:pt x="0" y="0"/>
                </a:lnTo>
                <a:close/>
              </a:path>
            </a:pathLst>
          </a:custGeom>
          <a:blipFill>
            <a:blip r:embed="rId2"/>
            <a:stretch>
              <a:fillRect l="-2463" t="-2105" r="-8853"/>
            </a:stretch>
          </a:blipFill>
        </p:spPr>
      </p:sp>
      <p:sp>
        <p:nvSpPr>
          <p:cNvPr id="3" name="TextBox 3"/>
          <p:cNvSpPr txBox="1"/>
          <p:nvPr/>
        </p:nvSpPr>
        <p:spPr>
          <a:xfrm>
            <a:off x="1028700" y="690041"/>
            <a:ext cx="4979194" cy="638494"/>
          </a:xfrm>
          <a:prstGeom prst="rect">
            <a:avLst/>
          </a:prstGeom>
        </p:spPr>
        <p:txBody>
          <a:bodyPr lIns="0" tIns="0" rIns="0" bIns="0" rtlCol="0" anchor="t">
            <a:spAutoFit/>
          </a:bodyPr>
          <a:lstStyle/>
          <a:p>
            <a:pPr marL="806916" lvl="1" indent="-403458" algn="ctr">
              <a:lnSpc>
                <a:spcPts val="5232"/>
              </a:lnSpc>
              <a:spcBef>
                <a:spcPct val="0"/>
              </a:spcBef>
              <a:buFont typeface="Arial"/>
              <a:buChar char="•"/>
            </a:pPr>
            <a:r>
              <a:rPr lang="en-US" sz="3737">
                <a:solidFill>
                  <a:srgbClr val="000000"/>
                </a:solidFill>
                <a:latin typeface="Roboto Bold"/>
              </a:rPr>
              <a:t>QWord Generation: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1556" y="1028700"/>
            <a:ext cx="14716720" cy="1610204"/>
          </a:xfrm>
          <a:custGeom>
            <a:avLst/>
            <a:gdLst/>
            <a:ahLst/>
            <a:cxnLst/>
            <a:rect l="l" t="t" r="r" b="b"/>
            <a:pathLst>
              <a:path w="14716720" h="1610204">
                <a:moveTo>
                  <a:pt x="0" y="0"/>
                </a:moveTo>
                <a:lnTo>
                  <a:pt x="14716720" y="0"/>
                </a:lnTo>
                <a:lnTo>
                  <a:pt x="14716720" y="1610204"/>
                </a:lnTo>
                <a:lnTo>
                  <a:pt x="0" y="1610204"/>
                </a:lnTo>
                <a:lnTo>
                  <a:pt x="0" y="0"/>
                </a:lnTo>
                <a:close/>
              </a:path>
            </a:pathLst>
          </a:custGeom>
          <a:blipFill>
            <a:blip r:embed="rId2"/>
            <a:stretch>
              <a:fillRect l="-37046" r="-21729"/>
            </a:stretch>
          </a:blipFill>
        </p:spPr>
      </p:sp>
      <p:sp>
        <p:nvSpPr>
          <p:cNvPr id="3" name="Freeform 3"/>
          <p:cNvSpPr/>
          <p:nvPr/>
        </p:nvSpPr>
        <p:spPr>
          <a:xfrm>
            <a:off x="-612986" y="4274388"/>
            <a:ext cx="15065368" cy="1738225"/>
          </a:xfrm>
          <a:custGeom>
            <a:avLst/>
            <a:gdLst/>
            <a:ahLst/>
            <a:cxnLst/>
            <a:rect l="l" t="t" r="r" b="b"/>
            <a:pathLst>
              <a:path w="15065368" h="1738225">
                <a:moveTo>
                  <a:pt x="0" y="0"/>
                </a:moveTo>
                <a:lnTo>
                  <a:pt x="15065368" y="0"/>
                </a:lnTo>
                <a:lnTo>
                  <a:pt x="15065368" y="1738224"/>
                </a:lnTo>
                <a:lnTo>
                  <a:pt x="0" y="1738224"/>
                </a:lnTo>
                <a:lnTo>
                  <a:pt x="0" y="0"/>
                </a:lnTo>
                <a:close/>
              </a:path>
            </a:pathLst>
          </a:custGeom>
          <a:blipFill>
            <a:blip r:embed="rId3"/>
            <a:stretch>
              <a:fillRect l="-15759" r="-22695"/>
            </a:stretch>
          </a:blipFill>
        </p:spPr>
      </p:sp>
      <p:sp>
        <p:nvSpPr>
          <p:cNvPr id="4" name="Freeform 4"/>
          <p:cNvSpPr/>
          <p:nvPr/>
        </p:nvSpPr>
        <p:spPr>
          <a:xfrm>
            <a:off x="-1913777" y="6517613"/>
            <a:ext cx="19847387" cy="1844789"/>
          </a:xfrm>
          <a:custGeom>
            <a:avLst/>
            <a:gdLst/>
            <a:ahLst/>
            <a:cxnLst/>
            <a:rect l="l" t="t" r="r" b="b"/>
            <a:pathLst>
              <a:path w="19847387" h="1844789">
                <a:moveTo>
                  <a:pt x="0" y="0"/>
                </a:moveTo>
                <a:lnTo>
                  <a:pt x="19847387" y="0"/>
                </a:lnTo>
                <a:lnTo>
                  <a:pt x="19847387" y="1844789"/>
                </a:lnTo>
                <a:lnTo>
                  <a:pt x="0" y="1844789"/>
                </a:lnTo>
                <a:lnTo>
                  <a:pt x="0" y="0"/>
                </a:lnTo>
                <a:close/>
              </a:path>
            </a:pathLst>
          </a:custGeom>
          <a:blipFill>
            <a:blip r:embed="rId4"/>
            <a:stretch>
              <a:fillRect/>
            </a:stretch>
          </a:blipFill>
        </p:spPr>
      </p:sp>
      <p:sp>
        <p:nvSpPr>
          <p:cNvPr id="5" name="TextBox 5"/>
          <p:cNvSpPr txBox="1"/>
          <p:nvPr/>
        </p:nvSpPr>
        <p:spPr>
          <a:xfrm>
            <a:off x="1028700" y="2686063"/>
            <a:ext cx="2468221" cy="840741"/>
          </a:xfrm>
          <a:prstGeom prst="rect">
            <a:avLst/>
          </a:prstGeom>
        </p:spPr>
        <p:txBody>
          <a:bodyPr lIns="0" tIns="0" rIns="0" bIns="0" rtlCol="0" anchor="t">
            <a:spAutoFit/>
          </a:bodyPr>
          <a:lstStyle/>
          <a:p>
            <a:pPr algn="ctr">
              <a:lnSpc>
                <a:spcPts val="6159"/>
              </a:lnSpc>
            </a:pPr>
            <a:r>
              <a:rPr lang="en-US" sz="4399">
                <a:solidFill>
                  <a:srgbClr val="504D53"/>
                </a:solidFill>
                <a:latin typeface="Times New Roman Bold"/>
              </a:rPr>
              <a:t>Where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2350" t="6909" r="533"/>
          <a:stretch>
            <a:fillRect/>
          </a:stretch>
        </p:blipFill>
        <p:spPr>
          <a:xfrm>
            <a:off x="2867004" y="-3997633"/>
            <a:ext cx="12553992" cy="149053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6898" y="-218609"/>
            <a:ext cx="14274204" cy="10287000"/>
          </a:xfrm>
          <a:custGeom>
            <a:avLst/>
            <a:gdLst/>
            <a:ahLst/>
            <a:cxnLst/>
            <a:rect l="l" t="t" r="r" b="b"/>
            <a:pathLst>
              <a:path w="14274204" h="10287000">
                <a:moveTo>
                  <a:pt x="0" y="0"/>
                </a:moveTo>
                <a:lnTo>
                  <a:pt x="14274204" y="0"/>
                </a:lnTo>
                <a:lnTo>
                  <a:pt x="14274204" y="10287000"/>
                </a:lnTo>
                <a:lnTo>
                  <a:pt x="0" y="10287000"/>
                </a:lnTo>
                <a:lnTo>
                  <a:pt x="0" y="0"/>
                </a:lnTo>
                <a:close/>
              </a:path>
            </a:pathLst>
          </a:custGeom>
          <a:blipFill>
            <a:blip r:embed="rId2"/>
            <a:stretch>
              <a:fillRect l="-12117" b="-16680"/>
            </a:stretch>
          </a:blipFill>
        </p:spPr>
      </p:sp>
      <p:sp>
        <p:nvSpPr>
          <p:cNvPr id="3" name="TextBox 3"/>
          <p:cNvSpPr txBox="1"/>
          <p:nvPr/>
        </p:nvSpPr>
        <p:spPr>
          <a:xfrm>
            <a:off x="514350" y="1044629"/>
            <a:ext cx="17259300" cy="856299"/>
          </a:xfrm>
          <a:prstGeom prst="rect">
            <a:avLst/>
          </a:prstGeom>
        </p:spPr>
        <p:txBody>
          <a:bodyPr lIns="0" tIns="0" rIns="0" bIns="0" rtlCol="0" anchor="t">
            <a:spAutoFit/>
          </a:bodyPr>
          <a:lstStyle/>
          <a:p>
            <a:pPr algn="ctr">
              <a:lnSpc>
                <a:spcPts val="6352"/>
              </a:lnSpc>
            </a:pPr>
            <a:r>
              <a:rPr lang="en-US" sz="4537">
                <a:solidFill>
                  <a:srgbClr val="000000"/>
                </a:solidFill>
                <a:latin typeface="Times New Roman Bold Italics"/>
              </a:rPr>
              <a:t>Round Constant Ki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514350" y="486250"/>
            <a:ext cx="17259300" cy="990920"/>
          </a:xfrm>
          <a:prstGeom prst="rect">
            <a:avLst/>
          </a:prstGeom>
        </p:spPr>
        <p:txBody>
          <a:bodyPr lIns="0" tIns="0" rIns="0" bIns="0" rtlCol="0" anchor="t">
            <a:spAutoFit/>
          </a:bodyPr>
          <a:lstStyle/>
          <a:p>
            <a:pPr algn="ctr">
              <a:lnSpc>
                <a:spcPts val="7332"/>
              </a:lnSpc>
            </a:pPr>
            <a:r>
              <a:rPr lang="en-US" sz="5237">
                <a:solidFill>
                  <a:srgbClr val="FFFFFF"/>
                </a:solidFill>
                <a:latin typeface="Times New Roman Bold Italics"/>
              </a:rPr>
              <a:t>Initial Buffer</a:t>
            </a:r>
          </a:p>
        </p:txBody>
      </p:sp>
      <p:sp>
        <p:nvSpPr>
          <p:cNvPr id="4" name="Freeform 4"/>
          <p:cNvSpPr/>
          <p:nvPr/>
        </p:nvSpPr>
        <p:spPr>
          <a:xfrm>
            <a:off x="9437385" y="4579091"/>
            <a:ext cx="12104288" cy="8412480"/>
          </a:xfrm>
          <a:custGeom>
            <a:avLst/>
            <a:gdLst/>
            <a:ahLst/>
            <a:cxnLst/>
            <a:rect l="l" t="t" r="r" b="b"/>
            <a:pathLst>
              <a:path w="12104288" h="8412480">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flipV="1">
            <a:off x="-6052144" y="-2122903"/>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992547" y="1477170"/>
            <a:ext cx="12496981" cy="8399610"/>
          </a:xfrm>
          <a:custGeom>
            <a:avLst/>
            <a:gdLst/>
            <a:ahLst/>
            <a:cxnLst/>
            <a:rect l="l" t="t" r="r" b="b"/>
            <a:pathLst>
              <a:path w="12496981" h="8399610">
                <a:moveTo>
                  <a:pt x="0" y="0"/>
                </a:moveTo>
                <a:lnTo>
                  <a:pt x="12496982" y="0"/>
                </a:lnTo>
                <a:lnTo>
                  <a:pt x="12496982" y="8399611"/>
                </a:lnTo>
                <a:lnTo>
                  <a:pt x="0" y="8399611"/>
                </a:lnTo>
                <a:lnTo>
                  <a:pt x="0" y="0"/>
                </a:lnTo>
                <a:close/>
              </a:path>
            </a:pathLst>
          </a:custGeom>
          <a:blipFill>
            <a:blip r:embed="rId5"/>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514350" y="37780"/>
            <a:ext cx="17259300" cy="990920"/>
          </a:xfrm>
          <a:prstGeom prst="rect">
            <a:avLst/>
          </a:prstGeom>
        </p:spPr>
        <p:txBody>
          <a:bodyPr lIns="0" tIns="0" rIns="0" bIns="0" rtlCol="0" anchor="t">
            <a:spAutoFit/>
          </a:bodyPr>
          <a:lstStyle/>
          <a:p>
            <a:pPr algn="ctr">
              <a:lnSpc>
                <a:spcPts val="7332"/>
              </a:lnSpc>
            </a:pPr>
            <a:r>
              <a:rPr lang="en-US" sz="5237">
                <a:solidFill>
                  <a:srgbClr val="FFFFFF"/>
                </a:solidFill>
                <a:latin typeface="Times New Roman Bold Italics"/>
              </a:rPr>
              <a:t>After each round, these buffers are caculated</a:t>
            </a:r>
          </a:p>
        </p:txBody>
      </p:sp>
      <p:sp>
        <p:nvSpPr>
          <p:cNvPr id="4" name="Freeform 4"/>
          <p:cNvSpPr/>
          <p:nvPr/>
        </p:nvSpPr>
        <p:spPr>
          <a:xfrm>
            <a:off x="10174580" y="4009439"/>
            <a:ext cx="12104288" cy="8412480"/>
          </a:xfrm>
          <a:custGeom>
            <a:avLst/>
            <a:gdLst/>
            <a:ahLst/>
            <a:cxnLst/>
            <a:rect l="l" t="t" r="r" b="b"/>
            <a:pathLst>
              <a:path w="12104288" h="8412480">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flipV="1">
            <a:off x="-6052144" y="-2122903"/>
            <a:ext cx="12104288" cy="8412480"/>
          </a:xfrm>
          <a:custGeom>
            <a:avLst/>
            <a:gdLst/>
            <a:ahLst/>
            <a:cxnLst/>
            <a:rect l="l" t="t" r="r" b="b"/>
            <a:pathLst>
              <a:path w="12104288" h="8412480">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93547" y="1028700"/>
            <a:ext cx="14291382" cy="9346841"/>
          </a:xfrm>
          <a:custGeom>
            <a:avLst/>
            <a:gdLst/>
            <a:ahLst/>
            <a:cxnLst/>
            <a:rect l="l" t="t" r="r" b="b"/>
            <a:pathLst>
              <a:path w="14291382" h="9346841">
                <a:moveTo>
                  <a:pt x="0" y="0"/>
                </a:moveTo>
                <a:lnTo>
                  <a:pt x="14291382" y="0"/>
                </a:lnTo>
                <a:lnTo>
                  <a:pt x="14291382" y="9346841"/>
                </a:lnTo>
                <a:lnTo>
                  <a:pt x="0" y="9346841"/>
                </a:lnTo>
                <a:lnTo>
                  <a:pt x="0" y="0"/>
                </a:lnTo>
                <a:close/>
              </a:path>
            </a:pathLst>
          </a:custGeom>
          <a:blipFill>
            <a:blip r:embed="rId5"/>
            <a:stretch>
              <a:fillRect t="-7337" b="-7337"/>
            </a:stretch>
          </a:blipFill>
        </p:spPr>
      </p:sp>
      <p:sp>
        <p:nvSpPr>
          <p:cNvPr id="7" name="Freeform 7"/>
          <p:cNvSpPr/>
          <p:nvPr/>
        </p:nvSpPr>
        <p:spPr>
          <a:xfrm>
            <a:off x="11201653" y="3138482"/>
            <a:ext cx="7610869" cy="4675091"/>
          </a:xfrm>
          <a:custGeom>
            <a:avLst/>
            <a:gdLst/>
            <a:ahLst/>
            <a:cxnLst/>
            <a:rect l="l" t="t" r="r" b="b"/>
            <a:pathLst>
              <a:path w="7610869" h="4675091">
                <a:moveTo>
                  <a:pt x="0" y="0"/>
                </a:moveTo>
                <a:lnTo>
                  <a:pt x="7610868" y="0"/>
                </a:lnTo>
                <a:lnTo>
                  <a:pt x="7610868" y="4675091"/>
                </a:lnTo>
                <a:lnTo>
                  <a:pt x="0" y="4675091"/>
                </a:lnTo>
                <a:lnTo>
                  <a:pt x="0" y="0"/>
                </a:lnTo>
                <a:close/>
              </a:path>
            </a:pathLst>
          </a:custGeom>
          <a:blipFill>
            <a:blip r:embed="rId6"/>
            <a:stretch>
              <a:fillRect l="-94" t="-999" b="-999"/>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595779" y="2202976"/>
            <a:ext cx="15096441" cy="5881048"/>
          </a:xfrm>
          <a:custGeom>
            <a:avLst/>
            <a:gdLst/>
            <a:ahLst/>
            <a:cxnLst/>
            <a:rect l="l" t="t" r="r" b="b"/>
            <a:pathLst>
              <a:path w="15096441" h="5881048">
                <a:moveTo>
                  <a:pt x="0" y="0"/>
                </a:moveTo>
                <a:lnTo>
                  <a:pt x="15096442" y="0"/>
                </a:lnTo>
                <a:lnTo>
                  <a:pt x="15096442" y="5881048"/>
                </a:lnTo>
                <a:lnTo>
                  <a:pt x="0" y="5881048"/>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02D2C"/>
        </a:solidFill>
        <a:effectLst/>
      </p:bgPr>
    </p:bg>
    <p:spTree>
      <p:nvGrpSpPr>
        <p:cNvPr id="1" name=""/>
        <p:cNvGrpSpPr/>
        <p:nvPr/>
      </p:nvGrpSpPr>
      <p:grpSpPr>
        <a:xfrm>
          <a:off x="0" y="0"/>
          <a:ext cx="0" cy="0"/>
          <a:chOff x="0" y="0"/>
          <a:chExt cx="0" cy="0"/>
        </a:xfrm>
      </p:grpSpPr>
      <p:sp>
        <p:nvSpPr>
          <p:cNvPr id="2" name="Freeform 2"/>
          <p:cNvSpPr/>
          <p:nvPr/>
        </p:nvSpPr>
        <p:spPr>
          <a:xfrm>
            <a:off x="-103541" y="3643488"/>
            <a:ext cx="18495081" cy="7398032"/>
          </a:xfrm>
          <a:custGeom>
            <a:avLst/>
            <a:gdLst/>
            <a:ahLst/>
            <a:cxnLst/>
            <a:rect l="l" t="t" r="r" b="b"/>
            <a:pathLst>
              <a:path w="18495081" h="7398032">
                <a:moveTo>
                  <a:pt x="0" y="0"/>
                </a:moveTo>
                <a:lnTo>
                  <a:pt x="18495082" y="0"/>
                </a:lnTo>
                <a:lnTo>
                  <a:pt x="18495082" y="7398033"/>
                </a:lnTo>
                <a:lnTo>
                  <a:pt x="0" y="7398033"/>
                </a:lnTo>
                <a:lnTo>
                  <a:pt x="0" y="0"/>
                </a:lnTo>
                <a:close/>
              </a:path>
            </a:pathLst>
          </a:custGeom>
          <a:blipFill>
            <a:blip r:embed="rId2"/>
            <a:stretch>
              <a:fillRect/>
            </a:stretch>
          </a:blipFill>
        </p:spPr>
      </p:sp>
      <p:grpSp>
        <p:nvGrpSpPr>
          <p:cNvPr id="3" name="Group 3"/>
          <p:cNvGrpSpPr/>
          <p:nvPr/>
        </p:nvGrpSpPr>
        <p:grpSpPr>
          <a:xfrm>
            <a:off x="1028700" y="1036911"/>
            <a:ext cx="16230600" cy="2878999"/>
            <a:chOff x="0" y="0"/>
            <a:chExt cx="12566518" cy="2229061"/>
          </a:xfrm>
        </p:grpSpPr>
        <p:sp>
          <p:nvSpPr>
            <p:cNvPr id="4" name="Freeform 4"/>
            <p:cNvSpPr/>
            <p:nvPr/>
          </p:nvSpPr>
          <p:spPr>
            <a:xfrm>
              <a:off x="0" y="0"/>
              <a:ext cx="12566518" cy="2229061"/>
            </a:xfrm>
            <a:custGeom>
              <a:avLst/>
              <a:gdLst/>
              <a:ahLst/>
              <a:cxnLst/>
              <a:rect l="l" t="t" r="r" b="b"/>
              <a:pathLst>
                <a:path w="12566518" h="2229061">
                  <a:moveTo>
                    <a:pt x="12442058" y="2229060"/>
                  </a:moveTo>
                  <a:lnTo>
                    <a:pt x="124460" y="2229060"/>
                  </a:lnTo>
                  <a:cubicBezTo>
                    <a:pt x="55880" y="2229060"/>
                    <a:pt x="0" y="2173181"/>
                    <a:pt x="0" y="2104600"/>
                  </a:cubicBezTo>
                  <a:lnTo>
                    <a:pt x="0" y="124460"/>
                  </a:lnTo>
                  <a:cubicBezTo>
                    <a:pt x="0" y="55880"/>
                    <a:pt x="55880" y="0"/>
                    <a:pt x="124460" y="0"/>
                  </a:cubicBezTo>
                  <a:lnTo>
                    <a:pt x="12442058" y="0"/>
                  </a:lnTo>
                  <a:cubicBezTo>
                    <a:pt x="12510639" y="0"/>
                    <a:pt x="12566518" y="55880"/>
                    <a:pt x="12566518" y="124460"/>
                  </a:cubicBezTo>
                  <a:lnTo>
                    <a:pt x="12566518" y="2104601"/>
                  </a:lnTo>
                  <a:cubicBezTo>
                    <a:pt x="12566518" y="2173181"/>
                    <a:pt x="12510639" y="2229061"/>
                    <a:pt x="12442058" y="2229061"/>
                  </a:cubicBezTo>
                  <a:close/>
                </a:path>
              </a:pathLst>
            </a:custGeom>
            <a:solidFill>
              <a:srgbClr val="4A83A1"/>
            </a:solidFill>
          </p:spPr>
        </p:sp>
      </p:grpSp>
      <p:sp>
        <p:nvSpPr>
          <p:cNvPr id="5" name="TextBox 5"/>
          <p:cNvSpPr txBox="1"/>
          <p:nvPr/>
        </p:nvSpPr>
        <p:spPr>
          <a:xfrm>
            <a:off x="1332892" y="1847760"/>
            <a:ext cx="15622216" cy="123825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Sifonn"/>
              </a:rPr>
              <a:t>Demo</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278290" y="6155882"/>
            <a:ext cx="27488974" cy="5102625"/>
            <a:chOff x="0" y="0"/>
            <a:chExt cx="7239895" cy="1343901"/>
          </a:xfrm>
        </p:grpSpPr>
        <p:sp>
          <p:nvSpPr>
            <p:cNvPr id="3" name="Freeform 3"/>
            <p:cNvSpPr/>
            <p:nvPr/>
          </p:nvSpPr>
          <p:spPr>
            <a:xfrm>
              <a:off x="0" y="0"/>
              <a:ext cx="7239895" cy="1343901"/>
            </a:xfrm>
            <a:custGeom>
              <a:avLst/>
              <a:gdLst/>
              <a:ahLst/>
              <a:cxnLst/>
              <a:rect l="l" t="t" r="r" b="b"/>
              <a:pathLst>
                <a:path w="7239895" h="1343901">
                  <a:moveTo>
                    <a:pt x="0" y="0"/>
                  </a:moveTo>
                  <a:lnTo>
                    <a:pt x="7239895" y="0"/>
                  </a:lnTo>
                  <a:lnTo>
                    <a:pt x="7239895" y="1343901"/>
                  </a:lnTo>
                  <a:lnTo>
                    <a:pt x="0" y="1343901"/>
                  </a:lnTo>
                  <a:close/>
                </a:path>
              </a:pathLst>
            </a:custGeom>
            <a:solidFill>
              <a:srgbClr val="35858B"/>
            </a:solidFill>
          </p:spPr>
        </p:sp>
        <p:sp>
          <p:nvSpPr>
            <p:cNvPr id="4" name="TextBox 4"/>
            <p:cNvSpPr txBox="1"/>
            <p:nvPr/>
          </p:nvSpPr>
          <p:spPr>
            <a:xfrm>
              <a:off x="0" y="-38100"/>
              <a:ext cx="7239895" cy="13820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61018" y="379925"/>
            <a:ext cx="15965965" cy="4763575"/>
            <a:chOff x="0" y="0"/>
            <a:chExt cx="21287953" cy="6351433"/>
          </a:xfrm>
        </p:grpSpPr>
        <p:pic>
          <p:nvPicPr>
            <p:cNvPr id="6" name="Picture 6"/>
            <p:cNvPicPr>
              <a:picLocks noChangeAspect="1"/>
            </p:cNvPicPr>
            <p:nvPr/>
          </p:nvPicPr>
          <p:blipFill>
            <a:blip r:embed="rId2"/>
            <a:srcRect l="2876" r="2876"/>
            <a:stretch>
              <a:fillRect/>
            </a:stretch>
          </p:blipFill>
          <p:spPr>
            <a:xfrm>
              <a:off x="0" y="0"/>
              <a:ext cx="10478877" cy="6351433"/>
            </a:xfrm>
            <a:prstGeom prst="rect">
              <a:avLst/>
            </a:prstGeom>
          </p:spPr>
        </p:pic>
        <p:pic>
          <p:nvPicPr>
            <p:cNvPr id="7" name="Picture 7"/>
            <p:cNvPicPr>
              <a:picLocks noChangeAspect="1"/>
            </p:cNvPicPr>
            <p:nvPr/>
          </p:nvPicPr>
          <p:blipFill>
            <a:blip r:embed="rId3"/>
            <a:srcRect t="28458" b="28458"/>
            <a:stretch>
              <a:fillRect/>
            </a:stretch>
          </p:blipFill>
          <p:spPr>
            <a:xfrm>
              <a:off x="10809077" y="0"/>
              <a:ext cx="10478877" cy="3010617"/>
            </a:xfrm>
            <a:prstGeom prst="rect">
              <a:avLst/>
            </a:prstGeom>
          </p:spPr>
        </p:pic>
        <p:pic>
          <p:nvPicPr>
            <p:cNvPr id="8" name="Picture 8"/>
            <p:cNvPicPr>
              <a:picLocks noChangeAspect="1"/>
            </p:cNvPicPr>
            <p:nvPr/>
          </p:nvPicPr>
          <p:blipFill>
            <a:blip r:embed="rId4"/>
            <a:srcRect t="28458" b="28458"/>
            <a:stretch>
              <a:fillRect/>
            </a:stretch>
          </p:blipFill>
          <p:spPr>
            <a:xfrm>
              <a:off x="10809077" y="3340817"/>
              <a:ext cx="10478877" cy="3010617"/>
            </a:xfrm>
            <a:prstGeom prst="rect">
              <a:avLst/>
            </a:prstGeom>
          </p:spPr>
        </p:pic>
      </p:grpSp>
      <p:sp>
        <p:nvSpPr>
          <p:cNvPr id="9" name="Freeform 9"/>
          <p:cNvSpPr/>
          <p:nvPr/>
        </p:nvSpPr>
        <p:spPr>
          <a:xfrm rot="-10800000">
            <a:off x="-202222" y="5786350"/>
            <a:ext cx="18476613" cy="739065"/>
          </a:xfrm>
          <a:custGeom>
            <a:avLst/>
            <a:gdLst/>
            <a:ahLst/>
            <a:cxnLst/>
            <a:rect l="l" t="t" r="r" b="b"/>
            <a:pathLst>
              <a:path w="18476613" h="739065">
                <a:moveTo>
                  <a:pt x="0" y="0"/>
                </a:moveTo>
                <a:lnTo>
                  <a:pt x="18476613" y="0"/>
                </a:lnTo>
                <a:lnTo>
                  <a:pt x="18476613" y="739065"/>
                </a:lnTo>
                <a:lnTo>
                  <a:pt x="0" y="739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12869" y="7173115"/>
            <a:ext cx="6232351" cy="1842897"/>
          </a:xfrm>
          <a:prstGeom prst="rect">
            <a:avLst/>
          </a:prstGeom>
        </p:spPr>
        <p:txBody>
          <a:bodyPr lIns="0" tIns="0" rIns="0" bIns="0" rtlCol="0" anchor="t">
            <a:spAutoFit/>
          </a:bodyPr>
          <a:lstStyle/>
          <a:p>
            <a:pPr>
              <a:lnSpc>
                <a:spcPts val="7254"/>
              </a:lnSpc>
            </a:pPr>
            <a:r>
              <a:rPr lang="en-US" sz="6200">
                <a:solidFill>
                  <a:srgbClr val="F2F2F2"/>
                </a:solidFill>
                <a:latin typeface="Roboto Condensed Bold"/>
              </a:rPr>
              <a:t>Quick Computation</a:t>
            </a:r>
          </a:p>
          <a:p>
            <a:pPr>
              <a:lnSpc>
                <a:spcPts val="7254"/>
              </a:lnSpc>
            </a:pPr>
            <a:r>
              <a:rPr lang="en-US" sz="6200">
                <a:solidFill>
                  <a:srgbClr val="F2F2F2"/>
                </a:solidFill>
                <a:latin typeface="Roboto Condensed Bold"/>
              </a:rPr>
              <a:t>(tính toán nhanh)</a:t>
            </a:r>
          </a:p>
        </p:txBody>
      </p:sp>
      <p:sp>
        <p:nvSpPr>
          <p:cNvPr id="11" name="AutoShape 11"/>
          <p:cNvSpPr/>
          <p:nvPr/>
        </p:nvSpPr>
        <p:spPr>
          <a:xfrm flipV="1">
            <a:off x="7754833" y="7092046"/>
            <a:ext cx="0" cy="2166254"/>
          </a:xfrm>
          <a:prstGeom prst="line">
            <a:avLst/>
          </a:prstGeom>
          <a:ln w="66675" cap="flat">
            <a:solidFill>
              <a:srgbClr val="AEFEFF"/>
            </a:solidFill>
            <a:prstDash val="solid"/>
            <a:headEnd type="none" w="sm" len="sm"/>
            <a:tailEnd type="none" w="sm" len="sm"/>
          </a:ln>
        </p:spPr>
      </p:sp>
      <p:sp>
        <p:nvSpPr>
          <p:cNvPr id="12" name="TextBox 12"/>
          <p:cNvSpPr txBox="1"/>
          <p:nvPr/>
        </p:nvSpPr>
        <p:spPr>
          <a:xfrm>
            <a:off x="8682028" y="7092046"/>
            <a:ext cx="8209934" cy="2569083"/>
          </a:xfrm>
          <a:prstGeom prst="rect">
            <a:avLst/>
          </a:prstGeom>
        </p:spPr>
        <p:txBody>
          <a:bodyPr lIns="0" tIns="0" rIns="0" bIns="0" rtlCol="0" anchor="t">
            <a:spAutoFit/>
          </a:bodyPr>
          <a:lstStyle/>
          <a:p>
            <a:pPr>
              <a:lnSpc>
                <a:spcPts val="5030"/>
              </a:lnSpc>
            </a:pPr>
            <a:r>
              <a:rPr lang="en-US" sz="4299">
                <a:solidFill>
                  <a:srgbClr val="FFFFFF"/>
                </a:solidFill>
                <a:latin typeface="Roboto Condensed"/>
              </a:rPr>
              <a:t>Hàm hash cần trả về kết quả nhanh để xử lý dữ liệu đầu vào đa dạng và tránh làm chậm hệ thống.</a:t>
            </a:r>
          </a:p>
          <a:p>
            <a:pPr>
              <a:lnSpc>
                <a:spcPts val="5030"/>
              </a:lnSpc>
            </a:pPr>
            <a:endParaRPr lang="en-US" sz="4299">
              <a:solidFill>
                <a:srgbClr val="FFFFFF"/>
              </a:solidFill>
              <a:latin typeface="Roboto Condense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055" r="-63115" b="-47059"/>
            </a:stretch>
          </a:blipFill>
        </p:spPr>
      </p:sp>
      <p:sp>
        <p:nvSpPr>
          <p:cNvPr id="3" name="TextBox 3"/>
          <p:cNvSpPr txBox="1"/>
          <p:nvPr/>
        </p:nvSpPr>
        <p:spPr>
          <a:xfrm>
            <a:off x="7764547" y="285321"/>
            <a:ext cx="9089661" cy="3238567"/>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Converting the data to binary</a:t>
            </a:r>
          </a:p>
          <a:p>
            <a:pPr algn="just">
              <a:lnSpc>
                <a:spcPts val="8483"/>
              </a:lnSpc>
            </a:pPr>
            <a:endParaRPr lang="en-US" sz="7507">
              <a:solidFill>
                <a:srgbClr val="FFFFFF"/>
              </a:solidFill>
              <a:latin typeface="Open Sauce Heavy"/>
            </a:endParaRPr>
          </a:p>
        </p:txBody>
      </p:sp>
      <p:sp>
        <p:nvSpPr>
          <p:cNvPr id="4" name="TextBox 4"/>
          <p:cNvSpPr txBox="1"/>
          <p:nvPr/>
        </p:nvSpPr>
        <p:spPr>
          <a:xfrm>
            <a:off x="7764547" y="2916858"/>
            <a:ext cx="9777976" cy="5465622"/>
          </a:xfrm>
          <a:prstGeom prst="rect">
            <a:avLst/>
          </a:prstGeom>
        </p:spPr>
        <p:txBody>
          <a:bodyPr lIns="0" tIns="0" rIns="0" bIns="0" rtlCol="0" anchor="t">
            <a:spAutoFit/>
          </a:bodyPr>
          <a:lstStyle/>
          <a:p>
            <a:pPr algn="just">
              <a:lnSpc>
                <a:spcPts val="4820"/>
              </a:lnSpc>
            </a:pPr>
            <a:r>
              <a:rPr lang="en-US" sz="3443">
                <a:solidFill>
                  <a:srgbClr val="FFFFFF"/>
                </a:solidFill>
                <a:latin typeface="Open Sans Bold"/>
              </a:rPr>
              <a:t> Message = “abc”</a:t>
            </a:r>
          </a:p>
          <a:p>
            <a:pPr marL="743351" lvl="1" indent="-371675" algn="just">
              <a:lnSpc>
                <a:spcPts val="4820"/>
              </a:lnSpc>
              <a:buFont typeface="Arial"/>
              <a:buChar char="•"/>
            </a:pPr>
            <a:r>
              <a:rPr lang="en-US" sz="3443">
                <a:solidFill>
                  <a:srgbClr val="FFFFFF"/>
                </a:solidFill>
                <a:latin typeface="Open Sans Bold"/>
              </a:rPr>
              <a:t>Chuyển đổi chuỗi "abc" thành dạng nhị phân và được biểu diễn bằng các giá trị ASCII tương ứng: 01100001 01100010 01100011.</a:t>
            </a:r>
          </a:p>
          <a:p>
            <a:pPr marL="743351" lvl="1" indent="-371675" algn="just">
              <a:lnSpc>
                <a:spcPts val="4820"/>
              </a:lnSpc>
              <a:buFont typeface="Arial"/>
              <a:buChar char="•"/>
            </a:pPr>
            <a:r>
              <a:rPr lang="en-US" sz="3443">
                <a:solidFill>
                  <a:srgbClr val="FFFFFF"/>
                </a:solidFill>
                <a:latin typeface="Open Sans Bold"/>
              </a:rPr>
              <a:t>Thêm bit '1' vào cuối:</a:t>
            </a:r>
          </a:p>
          <a:p>
            <a:pPr algn="just">
              <a:lnSpc>
                <a:spcPts val="4820"/>
              </a:lnSpc>
            </a:pPr>
            <a:r>
              <a:rPr lang="en-US" sz="3443">
                <a:solidFill>
                  <a:srgbClr val="FFFFFF"/>
                </a:solidFill>
                <a:latin typeface="Open Sans Bold"/>
              </a:rPr>
              <a:t>==&gt; Chuỗi sau bước này: 01100001 01100010 01100011 1.</a:t>
            </a:r>
          </a:p>
          <a:p>
            <a:pPr algn="just">
              <a:lnSpc>
                <a:spcPts val="4820"/>
              </a:lnSpc>
            </a:pPr>
            <a:endParaRPr lang="en-US" sz="3443">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055" r="-63115" b="-47059"/>
            </a:stretch>
          </a:blipFill>
        </p:spPr>
      </p:sp>
      <p:sp>
        <p:nvSpPr>
          <p:cNvPr id="3" name="TextBox 3"/>
          <p:cNvSpPr txBox="1"/>
          <p:nvPr/>
        </p:nvSpPr>
        <p:spPr>
          <a:xfrm>
            <a:off x="7554425" y="2588065"/>
            <a:ext cx="10314119" cy="8513622"/>
          </a:xfrm>
          <a:prstGeom prst="rect">
            <a:avLst/>
          </a:prstGeom>
        </p:spPr>
        <p:txBody>
          <a:bodyPr lIns="0" tIns="0" rIns="0" bIns="0" rtlCol="0" anchor="t">
            <a:spAutoFit/>
          </a:bodyPr>
          <a:lstStyle/>
          <a:p>
            <a:pPr algn="just">
              <a:lnSpc>
                <a:spcPts val="4820"/>
              </a:lnSpc>
            </a:pPr>
            <a:endParaRPr/>
          </a:p>
          <a:p>
            <a:pPr marL="743351" lvl="1" indent="-371675" algn="just">
              <a:lnSpc>
                <a:spcPts val="4820"/>
              </a:lnSpc>
              <a:buFont typeface="Arial"/>
              <a:buChar char="•"/>
            </a:pPr>
            <a:r>
              <a:rPr lang="en-US" sz="3443">
                <a:solidFill>
                  <a:srgbClr val="FFFFFF"/>
                </a:solidFill>
                <a:latin typeface="Open Sans Bold"/>
              </a:rPr>
              <a:t>Thêm bit '0' cho đến khi độ dài của chuỗi là 896 bit.</a:t>
            </a:r>
          </a:p>
          <a:p>
            <a:pPr algn="just">
              <a:lnSpc>
                <a:spcPts val="4820"/>
              </a:lnSpc>
            </a:pPr>
            <a:r>
              <a:rPr lang="en-US" sz="3443">
                <a:solidFill>
                  <a:srgbClr val="FFFFFF"/>
                </a:solidFill>
                <a:latin typeface="Open Sans Bold"/>
              </a:rPr>
              <a:t>==&gt;Chuỗi sau bước này: 01100001 01100010 01100011 100...0 (với 896 bit)</a:t>
            </a:r>
          </a:p>
          <a:p>
            <a:pPr algn="just">
              <a:lnSpc>
                <a:spcPts val="4820"/>
              </a:lnSpc>
            </a:pPr>
            <a:endParaRPr lang="en-US" sz="3443">
              <a:solidFill>
                <a:srgbClr val="FFFFFF"/>
              </a:solidFill>
              <a:latin typeface="Open Sans Bold"/>
            </a:endParaRPr>
          </a:p>
          <a:p>
            <a:pPr marL="743351" lvl="1" indent="-371675" algn="just">
              <a:lnSpc>
                <a:spcPts val="4820"/>
              </a:lnSpc>
              <a:buFont typeface="Arial"/>
              <a:buChar char="•"/>
            </a:pPr>
            <a:r>
              <a:rPr lang="en-US" sz="3443">
                <a:solidFill>
                  <a:srgbClr val="FFFFFF"/>
                </a:solidFill>
                <a:latin typeface="Open Sans Bold"/>
              </a:rPr>
              <a:t>Thêm độ dài của chuỗi ban đầu (dưới dạng số nguyên 128 bit) vào cuối chuỗi.</a:t>
            </a:r>
          </a:p>
          <a:p>
            <a:pPr marL="743351" lvl="1" indent="-371675" algn="just">
              <a:lnSpc>
                <a:spcPts val="4820"/>
              </a:lnSpc>
              <a:buFont typeface="Arial"/>
              <a:buChar char="•"/>
            </a:pPr>
            <a:r>
              <a:rPr lang="en-US" sz="3443">
                <a:solidFill>
                  <a:srgbClr val="FFFFFF"/>
                </a:solidFill>
                <a:latin typeface="Open Sans Bold"/>
              </a:rPr>
              <a:t>Ví dụ: Nếu độ dài ban đầu của "abc" là 24 bit, thì thêm chuỗi 00000000 00000000 00000000 00000000 00000000 00000000 00000000 00011000.</a:t>
            </a:r>
          </a:p>
          <a:p>
            <a:pPr algn="just">
              <a:lnSpc>
                <a:spcPts val="4820"/>
              </a:lnSpc>
            </a:pPr>
            <a:endParaRPr lang="en-US" sz="3443">
              <a:solidFill>
                <a:srgbClr val="FFFFFF"/>
              </a:solidFill>
              <a:latin typeface="Open Sans Bold"/>
            </a:endParaRPr>
          </a:p>
          <a:p>
            <a:pPr algn="just">
              <a:lnSpc>
                <a:spcPts val="4820"/>
              </a:lnSpc>
            </a:pPr>
            <a:endParaRPr lang="en-US" sz="3443">
              <a:solidFill>
                <a:srgbClr val="FFFFFF"/>
              </a:solidFill>
              <a:latin typeface="Open Sans Bold"/>
            </a:endParaRPr>
          </a:p>
        </p:txBody>
      </p:sp>
      <p:sp>
        <p:nvSpPr>
          <p:cNvPr id="4" name="TextBox 4"/>
          <p:cNvSpPr txBox="1"/>
          <p:nvPr/>
        </p:nvSpPr>
        <p:spPr>
          <a:xfrm>
            <a:off x="7764547" y="616197"/>
            <a:ext cx="9089661" cy="3238567"/>
          </a:xfrm>
          <a:prstGeom prst="rect">
            <a:avLst/>
          </a:prstGeom>
        </p:spPr>
        <p:txBody>
          <a:bodyPr lIns="0" tIns="0" rIns="0" bIns="0" rtlCol="0" anchor="t">
            <a:spAutoFit/>
          </a:bodyPr>
          <a:lstStyle/>
          <a:p>
            <a:pPr>
              <a:lnSpc>
                <a:spcPts val="8483"/>
              </a:lnSpc>
            </a:pPr>
            <a:r>
              <a:rPr lang="en-US" sz="7507">
                <a:solidFill>
                  <a:srgbClr val="FFFFFF"/>
                </a:solidFill>
                <a:latin typeface="Open Sauce Heavy"/>
              </a:rPr>
              <a:t>Padding in the SHA algorithm</a:t>
            </a:r>
          </a:p>
          <a:p>
            <a:pPr>
              <a:lnSpc>
                <a:spcPts val="8483"/>
              </a:lnSpc>
            </a:pPr>
            <a:endParaRPr lang="en-US" sz="7507">
              <a:solidFill>
                <a:srgbClr val="FFFFFF"/>
              </a:solidFill>
              <a:latin typeface="Open Sauce Heavy"/>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69743" y="623545"/>
            <a:ext cx="16148515" cy="9039909"/>
          </a:xfrm>
          <a:custGeom>
            <a:avLst/>
            <a:gdLst/>
            <a:ahLst/>
            <a:cxnLst/>
            <a:rect l="l" t="t" r="r" b="b"/>
            <a:pathLst>
              <a:path w="16148515" h="9039909">
                <a:moveTo>
                  <a:pt x="0" y="0"/>
                </a:moveTo>
                <a:lnTo>
                  <a:pt x="16148514" y="0"/>
                </a:lnTo>
                <a:lnTo>
                  <a:pt x="16148514" y="9039910"/>
                </a:lnTo>
                <a:lnTo>
                  <a:pt x="0" y="9039910"/>
                </a:lnTo>
                <a:lnTo>
                  <a:pt x="0" y="0"/>
                </a:lnTo>
                <a:close/>
              </a:path>
            </a:pathLst>
          </a:custGeom>
          <a:blipFill>
            <a:blip r:embed="rId2"/>
            <a:stretch>
              <a:fillRect l="-12524" r="-2917" b="-18065"/>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Freeform 3"/>
          <p:cNvSpPr/>
          <p:nvPr/>
        </p:nvSpPr>
        <p:spPr>
          <a:xfrm>
            <a:off x="1028700" y="2252561"/>
            <a:ext cx="5561479" cy="4901642"/>
          </a:xfrm>
          <a:custGeom>
            <a:avLst/>
            <a:gdLst/>
            <a:ahLst/>
            <a:cxnLst/>
            <a:rect l="l" t="t" r="r" b="b"/>
            <a:pathLst>
              <a:path w="5561479" h="4901642">
                <a:moveTo>
                  <a:pt x="0" y="0"/>
                </a:moveTo>
                <a:lnTo>
                  <a:pt x="5561479" y="0"/>
                </a:lnTo>
                <a:lnTo>
                  <a:pt x="5561479" y="4901643"/>
                </a:lnTo>
                <a:lnTo>
                  <a:pt x="0" y="4901643"/>
                </a:lnTo>
                <a:lnTo>
                  <a:pt x="0" y="0"/>
                </a:lnTo>
                <a:close/>
              </a:path>
            </a:pathLst>
          </a:custGeom>
          <a:blipFill>
            <a:blip r:embed="rId3"/>
            <a:stretch>
              <a:fillRect/>
            </a:stretch>
          </a:blipFill>
        </p:spPr>
      </p:sp>
      <p:sp>
        <p:nvSpPr>
          <p:cNvPr id="4" name="TextBox 4"/>
          <p:cNvSpPr txBox="1"/>
          <p:nvPr/>
        </p:nvSpPr>
        <p:spPr>
          <a:xfrm>
            <a:off x="648715" y="952500"/>
            <a:ext cx="7845692" cy="655004"/>
          </a:xfrm>
          <a:prstGeom prst="rect">
            <a:avLst/>
          </a:prstGeom>
        </p:spPr>
        <p:txBody>
          <a:bodyPr lIns="0" tIns="0" rIns="0" bIns="0" rtlCol="0" anchor="t">
            <a:spAutoFit/>
          </a:bodyPr>
          <a:lstStyle/>
          <a:p>
            <a:pPr>
              <a:lnSpc>
                <a:spcPts val="5372"/>
              </a:lnSpc>
              <a:spcBef>
                <a:spcPct val="0"/>
              </a:spcBef>
            </a:pPr>
            <a:r>
              <a:rPr lang="en-US" sz="3837" u="sng">
                <a:solidFill>
                  <a:srgbClr val="FFFFFF"/>
                </a:solidFill>
                <a:latin typeface="Roboto Bold Italics"/>
              </a:rPr>
              <a:t>Khởi tạo giá trị ban đầu của Buffer:</a:t>
            </a:r>
          </a:p>
        </p:txBody>
      </p:sp>
      <p:sp>
        <p:nvSpPr>
          <p:cNvPr id="5" name="TextBox 5"/>
          <p:cNvSpPr txBox="1"/>
          <p:nvPr/>
        </p:nvSpPr>
        <p:spPr>
          <a:xfrm>
            <a:off x="10293148" y="373696"/>
            <a:ext cx="8265312" cy="655004"/>
          </a:xfrm>
          <a:prstGeom prst="rect">
            <a:avLst/>
          </a:prstGeom>
        </p:spPr>
        <p:txBody>
          <a:bodyPr lIns="0" tIns="0" rIns="0" bIns="0" rtlCol="0" anchor="t">
            <a:spAutoFit/>
          </a:bodyPr>
          <a:lstStyle/>
          <a:p>
            <a:pPr>
              <a:lnSpc>
                <a:spcPts val="5372"/>
              </a:lnSpc>
              <a:spcBef>
                <a:spcPct val="0"/>
              </a:spcBef>
            </a:pPr>
            <a:r>
              <a:rPr lang="en-US" sz="3837" u="sng">
                <a:solidFill>
                  <a:srgbClr val="FFFFFF"/>
                </a:solidFill>
                <a:latin typeface="Roboto Bold Italics"/>
              </a:rPr>
              <a:t>Chuẩn bị dữ liệu cho vòng lặp</a:t>
            </a:r>
          </a:p>
        </p:txBody>
      </p:sp>
      <p:sp>
        <p:nvSpPr>
          <p:cNvPr id="6" name="TextBox 6"/>
          <p:cNvSpPr txBox="1"/>
          <p:nvPr/>
        </p:nvSpPr>
        <p:spPr>
          <a:xfrm>
            <a:off x="8195676" y="1531304"/>
            <a:ext cx="11218509" cy="8244589"/>
          </a:xfrm>
          <a:prstGeom prst="rect">
            <a:avLst/>
          </a:prstGeom>
        </p:spPr>
        <p:txBody>
          <a:bodyPr lIns="0" tIns="0" rIns="0" bIns="0" rtlCol="0" anchor="t">
            <a:spAutoFit/>
          </a:bodyPr>
          <a:lstStyle/>
          <a:p>
            <a:pPr algn="ctr">
              <a:lnSpc>
                <a:spcPts val="5026"/>
              </a:lnSpc>
              <a:spcBef>
                <a:spcPct val="0"/>
              </a:spcBef>
            </a:pPr>
            <a:r>
              <a:rPr lang="en-US" sz="3590">
                <a:solidFill>
                  <a:srgbClr val="FFFFFF"/>
                </a:solidFill>
                <a:latin typeface="Roboto Bold"/>
              </a:rPr>
              <a:t>Chia chuỗi "abc" thành các từ 64-bit:</a:t>
            </a:r>
          </a:p>
          <a:p>
            <a:pPr algn="ctr">
              <a:lnSpc>
                <a:spcPts val="5026"/>
              </a:lnSpc>
              <a:spcBef>
                <a:spcPct val="0"/>
              </a:spcBef>
            </a:pPr>
            <a:r>
              <a:rPr lang="en-US" sz="3590">
                <a:solidFill>
                  <a:srgbClr val="FFFFFF"/>
                </a:solidFill>
                <a:latin typeface="Roboto Bold"/>
              </a:rPr>
              <a:t>"a" -&gt; 0x6162630000000000</a:t>
            </a:r>
          </a:p>
          <a:p>
            <a:pPr algn="ctr">
              <a:lnSpc>
                <a:spcPts val="5026"/>
              </a:lnSpc>
              <a:spcBef>
                <a:spcPct val="0"/>
              </a:spcBef>
            </a:pPr>
            <a:r>
              <a:rPr lang="en-US" sz="3590">
                <a:solidFill>
                  <a:srgbClr val="FFFFFF"/>
                </a:solidFill>
                <a:latin typeface="Roboto Bold"/>
              </a:rPr>
              <a:t>"b" -&gt; 0x0000000000000000</a:t>
            </a:r>
          </a:p>
          <a:p>
            <a:pPr algn="ctr">
              <a:lnSpc>
                <a:spcPts val="5026"/>
              </a:lnSpc>
              <a:spcBef>
                <a:spcPct val="0"/>
              </a:spcBef>
            </a:pPr>
            <a:r>
              <a:rPr lang="en-US" sz="3590">
                <a:solidFill>
                  <a:srgbClr val="FFFFFF"/>
                </a:solidFill>
                <a:latin typeface="Roboto Bold"/>
              </a:rPr>
              <a:t>"c" -&gt; 0x0000000000000000</a:t>
            </a:r>
          </a:p>
          <a:p>
            <a:pPr algn="ctr">
              <a:lnSpc>
                <a:spcPts val="5026"/>
              </a:lnSpc>
              <a:spcBef>
                <a:spcPct val="0"/>
              </a:spcBef>
            </a:pPr>
            <a:r>
              <a:rPr lang="en-US" sz="3590">
                <a:solidFill>
                  <a:srgbClr val="FFFFFF"/>
                </a:solidFill>
                <a:latin typeface="Roboto Bold"/>
              </a:rPr>
              <a:t>Đặt các từ vào khối dữ liệu 1024-bit:</a:t>
            </a:r>
          </a:p>
          <a:p>
            <a:pPr algn="ctr">
              <a:lnSpc>
                <a:spcPts val="5026"/>
              </a:lnSpc>
              <a:spcBef>
                <a:spcPct val="0"/>
              </a:spcBef>
            </a:pPr>
            <a:r>
              <a:rPr lang="en-US" sz="3590">
                <a:solidFill>
                  <a:srgbClr val="FFFFFF"/>
                </a:solidFill>
                <a:latin typeface="Roboto Bold"/>
              </a:rPr>
              <a:t>Block 1:  </a:t>
            </a:r>
          </a:p>
          <a:p>
            <a:pPr algn="ctr">
              <a:lnSpc>
                <a:spcPts val="5026"/>
              </a:lnSpc>
              <a:spcBef>
                <a:spcPct val="0"/>
              </a:spcBef>
            </a:pPr>
            <a:r>
              <a:rPr lang="en-US" sz="3590">
                <a:solidFill>
                  <a:srgbClr val="FFFFFF"/>
                </a:solidFill>
                <a:latin typeface="Roboto Bold"/>
              </a:rPr>
              <a:t>W[0] = 6162638000000000 </a:t>
            </a:r>
          </a:p>
          <a:p>
            <a:pPr algn="ctr">
              <a:lnSpc>
                <a:spcPts val="5026"/>
              </a:lnSpc>
              <a:spcBef>
                <a:spcPct val="0"/>
              </a:spcBef>
            </a:pPr>
            <a:r>
              <a:rPr lang="en-US" sz="3590">
                <a:solidFill>
                  <a:srgbClr val="FFFFFF"/>
                </a:solidFill>
                <a:latin typeface="Roboto Bold"/>
              </a:rPr>
              <a:t>W[1] = 0000000000000000 </a:t>
            </a:r>
          </a:p>
          <a:p>
            <a:pPr algn="ctr">
              <a:lnSpc>
                <a:spcPts val="5026"/>
              </a:lnSpc>
              <a:spcBef>
                <a:spcPct val="0"/>
              </a:spcBef>
            </a:pPr>
            <a:r>
              <a:rPr lang="en-US" sz="3590">
                <a:solidFill>
                  <a:srgbClr val="FFFFFF"/>
                </a:solidFill>
                <a:latin typeface="Roboto Bold"/>
              </a:rPr>
              <a:t>W[2] = 0000000000000000</a:t>
            </a:r>
          </a:p>
          <a:p>
            <a:pPr algn="ctr">
              <a:lnSpc>
                <a:spcPts val="5026"/>
              </a:lnSpc>
              <a:spcBef>
                <a:spcPct val="0"/>
              </a:spcBef>
            </a:pPr>
            <a:r>
              <a:rPr lang="en-US" sz="3590">
                <a:solidFill>
                  <a:srgbClr val="FFFFFF"/>
                </a:solidFill>
                <a:latin typeface="Roboto Bold"/>
              </a:rPr>
              <a:t>.</a:t>
            </a:r>
          </a:p>
          <a:p>
            <a:pPr algn="ctr">
              <a:lnSpc>
                <a:spcPts val="5026"/>
              </a:lnSpc>
              <a:spcBef>
                <a:spcPct val="0"/>
              </a:spcBef>
            </a:pPr>
            <a:r>
              <a:rPr lang="en-US" sz="3590">
                <a:solidFill>
                  <a:srgbClr val="FFFFFF"/>
                </a:solidFill>
                <a:latin typeface="Roboto Bold"/>
              </a:rPr>
              <a:t>.</a:t>
            </a:r>
          </a:p>
          <a:p>
            <a:pPr algn="ctr">
              <a:lnSpc>
                <a:spcPts val="5026"/>
              </a:lnSpc>
              <a:spcBef>
                <a:spcPct val="0"/>
              </a:spcBef>
            </a:pPr>
            <a:r>
              <a:rPr lang="en-US" sz="3590">
                <a:solidFill>
                  <a:srgbClr val="FFFFFF"/>
                </a:solidFill>
                <a:latin typeface="Roboto Bold"/>
              </a:rPr>
              <a:t>W[14] = 0000000000000000 </a:t>
            </a:r>
          </a:p>
          <a:p>
            <a:pPr algn="ctr">
              <a:lnSpc>
                <a:spcPts val="5026"/>
              </a:lnSpc>
              <a:spcBef>
                <a:spcPct val="0"/>
              </a:spcBef>
            </a:pPr>
            <a:r>
              <a:rPr lang="en-US" sz="3590">
                <a:solidFill>
                  <a:srgbClr val="FFFFFF"/>
                </a:solidFill>
                <a:latin typeface="Roboto Bold"/>
              </a:rPr>
              <a:t>W[15] = 0000000000000000</a:t>
            </a:r>
          </a:p>
        </p:txBody>
      </p:sp>
      <p:sp>
        <p:nvSpPr>
          <p:cNvPr id="7" name="AutoShape 7"/>
          <p:cNvSpPr/>
          <p:nvPr/>
        </p:nvSpPr>
        <p:spPr>
          <a:xfrm flipV="1">
            <a:off x="9110662" y="771428"/>
            <a:ext cx="0" cy="7863908"/>
          </a:xfrm>
          <a:prstGeom prst="line">
            <a:avLst/>
          </a:prstGeom>
          <a:ln w="66675" cap="flat">
            <a:solidFill>
              <a:srgbClr val="AEFEFF"/>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TextBox 3"/>
          <p:cNvSpPr txBox="1"/>
          <p:nvPr/>
        </p:nvSpPr>
        <p:spPr>
          <a:xfrm>
            <a:off x="1512421" y="159703"/>
            <a:ext cx="4741366" cy="1566544"/>
          </a:xfrm>
          <a:prstGeom prst="rect">
            <a:avLst/>
          </a:prstGeom>
        </p:spPr>
        <p:txBody>
          <a:bodyPr lIns="0" tIns="0" rIns="0" bIns="0" rtlCol="0" anchor="t">
            <a:spAutoFit/>
          </a:bodyPr>
          <a:lstStyle/>
          <a:p>
            <a:pPr algn="ctr">
              <a:lnSpc>
                <a:spcPts val="12880"/>
              </a:lnSpc>
            </a:pPr>
            <a:r>
              <a:rPr lang="en-US" sz="9200">
                <a:solidFill>
                  <a:srgbClr val="FFFFFF"/>
                </a:solidFill>
                <a:latin typeface="Noto Sans Bold"/>
              </a:rPr>
              <a:t>Round 0</a:t>
            </a:r>
          </a:p>
        </p:txBody>
      </p:sp>
      <p:sp>
        <p:nvSpPr>
          <p:cNvPr id="4" name="TextBox 4"/>
          <p:cNvSpPr txBox="1"/>
          <p:nvPr/>
        </p:nvSpPr>
        <p:spPr>
          <a:xfrm>
            <a:off x="7644410" y="341232"/>
            <a:ext cx="12762470" cy="9547386"/>
          </a:xfrm>
          <a:prstGeom prst="rect">
            <a:avLst/>
          </a:prstGeom>
        </p:spPr>
        <p:txBody>
          <a:bodyPr lIns="0" tIns="0" rIns="0" bIns="0" rtlCol="0" anchor="t">
            <a:spAutoFit/>
          </a:bodyPr>
          <a:lstStyle/>
          <a:p>
            <a:pPr>
              <a:lnSpc>
                <a:spcPts val="3793"/>
              </a:lnSpc>
              <a:spcBef>
                <a:spcPct val="0"/>
              </a:spcBef>
            </a:pPr>
            <a:r>
              <a:rPr lang="en-US" sz="2709">
                <a:solidFill>
                  <a:srgbClr val="FFFFFF"/>
                </a:solidFill>
                <a:latin typeface="Roboto Bold"/>
              </a:rPr>
              <a:t>a = 0x6a09e667f3bcc908</a:t>
            </a:r>
          </a:p>
          <a:p>
            <a:pPr>
              <a:lnSpc>
                <a:spcPts val="3793"/>
              </a:lnSpc>
              <a:spcBef>
                <a:spcPct val="0"/>
              </a:spcBef>
            </a:pPr>
            <a:r>
              <a:rPr lang="en-US" sz="2709">
                <a:solidFill>
                  <a:srgbClr val="FFFFFF"/>
                </a:solidFill>
                <a:latin typeface="Roboto Bold"/>
              </a:rPr>
              <a:t>b = 0xbb67ae8584caa73b</a:t>
            </a:r>
          </a:p>
          <a:p>
            <a:pPr>
              <a:lnSpc>
                <a:spcPts val="3793"/>
              </a:lnSpc>
              <a:spcBef>
                <a:spcPct val="0"/>
              </a:spcBef>
            </a:pPr>
            <a:r>
              <a:rPr lang="en-US" sz="2709">
                <a:solidFill>
                  <a:srgbClr val="FFFFFF"/>
                </a:solidFill>
                <a:latin typeface="Roboto Bold"/>
              </a:rPr>
              <a:t>c = 0x3c6ef372fe94f82b</a:t>
            </a:r>
          </a:p>
          <a:p>
            <a:pPr>
              <a:lnSpc>
                <a:spcPts val="3793"/>
              </a:lnSpc>
              <a:spcBef>
                <a:spcPct val="0"/>
              </a:spcBef>
            </a:pPr>
            <a:r>
              <a:rPr lang="en-US" sz="2709">
                <a:solidFill>
                  <a:srgbClr val="FFFFFF"/>
                </a:solidFill>
                <a:latin typeface="Roboto Bold"/>
              </a:rPr>
              <a:t>d = 0xa54ff53a5f1d36f1</a:t>
            </a:r>
          </a:p>
          <a:p>
            <a:pPr>
              <a:lnSpc>
                <a:spcPts val="3793"/>
              </a:lnSpc>
              <a:spcBef>
                <a:spcPct val="0"/>
              </a:spcBef>
            </a:pPr>
            <a:r>
              <a:rPr lang="en-US" sz="2709">
                <a:solidFill>
                  <a:srgbClr val="FFFFFF"/>
                </a:solidFill>
                <a:latin typeface="Roboto Bold"/>
              </a:rPr>
              <a:t>e = 0x510e527fade682d1</a:t>
            </a:r>
          </a:p>
          <a:p>
            <a:pPr>
              <a:lnSpc>
                <a:spcPts val="3793"/>
              </a:lnSpc>
              <a:spcBef>
                <a:spcPct val="0"/>
              </a:spcBef>
            </a:pPr>
            <a:r>
              <a:rPr lang="en-US" sz="2709">
                <a:solidFill>
                  <a:srgbClr val="FFFFFF"/>
                </a:solidFill>
                <a:latin typeface="Roboto Bold"/>
              </a:rPr>
              <a:t>f = 0x9b05688c2b3e6c1f</a:t>
            </a:r>
          </a:p>
          <a:p>
            <a:pPr>
              <a:lnSpc>
                <a:spcPts val="3793"/>
              </a:lnSpc>
              <a:spcBef>
                <a:spcPct val="0"/>
              </a:spcBef>
            </a:pPr>
            <a:r>
              <a:rPr lang="en-US" sz="2709">
                <a:solidFill>
                  <a:srgbClr val="FFFFFF"/>
                </a:solidFill>
                <a:latin typeface="Roboto Bold"/>
              </a:rPr>
              <a:t>g = 0x1f83d9abfb41bd6b</a:t>
            </a:r>
          </a:p>
          <a:p>
            <a:pPr>
              <a:lnSpc>
                <a:spcPts val="3793"/>
              </a:lnSpc>
              <a:spcBef>
                <a:spcPct val="0"/>
              </a:spcBef>
            </a:pPr>
            <a:r>
              <a:rPr lang="en-US" sz="2709">
                <a:solidFill>
                  <a:srgbClr val="FFFFFF"/>
                </a:solidFill>
                <a:latin typeface="Roboto Bold"/>
              </a:rPr>
              <a:t>h = 0x5be0cd19137e2179</a:t>
            </a:r>
          </a:p>
          <a:p>
            <a:pPr>
              <a:lnSpc>
                <a:spcPts val="3793"/>
              </a:lnSpc>
              <a:spcBef>
                <a:spcPct val="0"/>
              </a:spcBef>
            </a:pPr>
            <a:endParaRPr lang="en-US" sz="2709">
              <a:solidFill>
                <a:srgbClr val="FFFFFF"/>
              </a:solidFill>
              <a:latin typeface="Roboto Bold"/>
            </a:endParaRPr>
          </a:p>
          <a:p>
            <a:pPr>
              <a:lnSpc>
                <a:spcPts val="3793"/>
              </a:lnSpc>
              <a:spcBef>
                <a:spcPct val="0"/>
              </a:spcBef>
            </a:pPr>
            <a:r>
              <a:rPr lang="en-US" sz="2709">
                <a:solidFill>
                  <a:srgbClr val="FFFFFF"/>
                </a:solidFill>
                <a:latin typeface="Roboto Bold"/>
              </a:rPr>
              <a:t>For i from 0 to 79:</a:t>
            </a:r>
          </a:p>
          <a:p>
            <a:pPr>
              <a:lnSpc>
                <a:spcPts val="3793"/>
              </a:lnSpc>
              <a:spcBef>
                <a:spcPct val="0"/>
              </a:spcBef>
            </a:pPr>
            <a:r>
              <a:rPr lang="en-US" sz="2709">
                <a:solidFill>
                  <a:srgbClr val="FFFFFF"/>
                </a:solidFill>
                <a:latin typeface="Roboto Bold"/>
              </a:rPr>
              <a:t>  T1 = h + Σ1(e) + Ch(e, f, g) + K[i] + W[i]</a:t>
            </a:r>
          </a:p>
          <a:p>
            <a:pPr>
              <a:lnSpc>
                <a:spcPts val="3793"/>
              </a:lnSpc>
              <a:spcBef>
                <a:spcPct val="0"/>
              </a:spcBef>
            </a:pPr>
            <a:r>
              <a:rPr lang="en-US" sz="2709">
                <a:solidFill>
                  <a:srgbClr val="FFFFFF"/>
                </a:solidFill>
                <a:latin typeface="Roboto Bold"/>
              </a:rPr>
              <a:t>  T2 = Σ0(a) + Maj(a, b, c)</a:t>
            </a:r>
          </a:p>
          <a:p>
            <a:pPr>
              <a:lnSpc>
                <a:spcPts val="3793"/>
              </a:lnSpc>
              <a:spcBef>
                <a:spcPct val="0"/>
              </a:spcBef>
            </a:pPr>
            <a:r>
              <a:rPr lang="en-US" sz="2709">
                <a:solidFill>
                  <a:srgbClr val="FFFFFF"/>
                </a:solidFill>
                <a:latin typeface="Roboto Bold"/>
              </a:rPr>
              <a:t>  h = g</a:t>
            </a:r>
          </a:p>
          <a:p>
            <a:pPr>
              <a:lnSpc>
                <a:spcPts val="3793"/>
              </a:lnSpc>
              <a:spcBef>
                <a:spcPct val="0"/>
              </a:spcBef>
            </a:pPr>
            <a:r>
              <a:rPr lang="en-US" sz="2709">
                <a:solidFill>
                  <a:srgbClr val="FFFFFF"/>
                </a:solidFill>
                <a:latin typeface="Roboto Bold"/>
              </a:rPr>
              <a:t>  g = f</a:t>
            </a:r>
          </a:p>
          <a:p>
            <a:pPr>
              <a:lnSpc>
                <a:spcPts val="3793"/>
              </a:lnSpc>
              <a:spcBef>
                <a:spcPct val="0"/>
              </a:spcBef>
            </a:pPr>
            <a:r>
              <a:rPr lang="en-US" sz="2709">
                <a:solidFill>
                  <a:srgbClr val="FFFFFF"/>
                </a:solidFill>
                <a:latin typeface="Roboto Bold"/>
              </a:rPr>
              <a:t>  f = e</a:t>
            </a:r>
          </a:p>
          <a:p>
            <a:pPr>
              <a:lnSpc>
                <a:spcPts val="3793"/>
              </a:lnSpc>
              <a:spcBef>
                <a:spcPct val="0"/>
              </a:spcBef>
            </a:pPr>
            <a:r>
              <a:rPr lang="en-US" sz="2709">
                <a:solidFill>
                  <a:srgbClr val="FFFFFF"/>
                </a:solidFill>
                <a:latin typeface="Roboto Bold"/>
              </a:rPr>
              <a:t>  e = d + T1</a:t>
            </a:r>
          </a:p>
          <a:p>
            <a:pPr>
              <a:lnSpc>
                <a:spcPts val="3793"/>
              </a:lnSpc>
              <a:spcBef>
                <a:spcPct val="0"/>
              </a:spcBef>
            </a:pPr>
            <a:r>
              <a:rPr lang="en-US" sz="2709">
                <a:solidFill>
                  <a:srgbClr val="FFFFFF"/>
                </a:solidFill>
                <a:latin typeface="Roboto Bold"/>
              </a:rPr>
              <a:t>  d = c</a:t>
            </a:r>
          </a:p>
          <a:p>
            <a:pPr>
              <a:lnSpc>
                <a:spcPts val="3793"/>
              </a:lnSpc>
              <a:spcBef>
                <a:spcPct val="0"/>
              </a:spcBef>
            </a:pPr>
            <a:r>
              <a:rPr lang="en-US" sz="2709">
                <a:solidFill>
                  <a:srgbClr val="FFFFFF"/>
                </a:solidFill>
                <a:latin typeface="Roboto Bold"/>
              </a:rPr>
              <a:t>  c = b</a:t>
            </a:r>
          </a:p>
          <a:p>
            <a:pPr>
              <a:lnSpc>
                <a:spcPts val="3793"/>
              </a:lnSpc>
              <a:spcBef>
                <a:spcPct val="0"/>
              </a:spcBef>
            </a:pPr>
            <a:r>
              <a:rPr lang="en-US" sz="2709">
                <a:solidFill>
                  <a:srgbClr val="FFFFFF"/>
                </a:solidFill>
                <a:latin typeface="Roboto Bold"/>
              </a:rPr>
              <a:t>  b = a</a:t>
            </a:r>
          </a:p>
          <a:p>
            <a:pPr>
              <a:lnSpc>
                <a:spcPts val="3793"/>
              </a:lnSpc>
              <a:spcBef>
                <a:spcPct val="0"/>
              </a:spcBef>
            </a:pPr>
            <a:r>
              <a:rPr lang="en-US" sz="2709">
                <a:solidFill>
                  <a:srgbClr val="FFFFFF"/>
                </a:solidFill>
                <a:latin typeface="Roboto Bold"/>
              </a:rPr>
              <a:t>  a = T1 + T2</a:t>
            </a:r>
          </a:p>
        </p:txBody>
      </p:sp>
      <p:sp>
        <p:nvSpPr>
          <p:cNvPr id="5" name="AutoShape 5"/>
          <p:cNvSpPr/>
          <p:nvPr/>
        </p:nvSpPr>
        <p:spPr>
          <a:xfrm>
            <a:off x="14025645" y="398382"/>
            <a:ext cx="0" cy="9142793"/>
          </a:xfrm>
          <a:prstGeom prst="line">
            <a:avLst/>
          </a:prstGeom>
          <a:ln w="38100" cap="flat">
            <a:solidFill>
              <a:srgbClr val="FFFFFF"/>
            </a:solidFill>
            <a:prstDash val="solid"/>
            <a:headEnd type="diamond" w="lg" len="lg"/>
            <a:tailEnd type="diamond" w="lg" len="lg"/>
          </a:ln>
        </p:spPr>
      </p:sp>
      <p:sp>
        <p:nvSpPr>
          <p:cNvPr id="6" name="TextBox 6"/>
          <p:cNvSpPr txBox="1"/>
          <p:nvPr/>
        </p:nvSpPr>
        <p:spPr>
          <a:xfrm>
            <a:off x="14928320" y="1220787"/>
            <a:ext cx="2035969" cy="906145"/>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Input</a:t>
            </a:r>
          </a:p>
        </p:txBody>
      </p:sp>
      <p:sp>
        <p:nvSpPr>
          <p:cNvPr id="7" name="TextBox 7"/>
          <p:cNvSpPr txBox="1"/>
          <p:nvPr/>
        </p:nvSpPr>
        <p:spPr>
          <a:xfrm>
            <a:off x="14385745" y="5509271"/>
            <a:ext cx="3531298" cy="1839595"/>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Hash Function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TextBox 3"/>
          <p:cNvSpPr txBox="1"/>
          <p:nvPr/>
        </p:nvSpPr>
        <p:spPr>
          <a:xfrm>
            <a:off x="1028700" y="159703"/>
            <a:ext cx="4741366" cy="1566544"/>
          </a:xfrm>
          <a:prstGeom prst="rect">
            <a:avLst/>
          </a:prstGeom>
        </p:spPr>
        <p:txBody>
          <a:bodyPr lIns="0" tIns="0" rIns="0" bIns="0" rtlCol="0" anchor="t">
            <a:spAutoFit/>
          </a:bodyPr>
          <a:lstStyle/>
          <a:p>
            <a:pPr algn="ctr">
              <a:lnSpc>
                <a:spcPts val="12880"/>
              </a:lnSpc>
            </a:pPr>
            <a:r>
              <a:rPr lang="en-US" sz="9200">
                <a:solidFill>
                  <a:srgbClr val="FFFFFF"/>
                </a:solidFill>
                <a:latin typeface="Noto Sans Bold"/>
              </a:rPr>
              <a:t>Round 0</a:t>
            </a:r>
          </a:p>
        </p:txBody>
      </p:sp>
      <p:sp>
        <p:nvSpPr>
          <p:cNvPr id="4" name="TextBox 4"/>
          <p:cNvSpPr txBox="1"/>
          <p:nvPr/>
        </p:nvSpPr>
        <p:spPr>
          <a:xfrm>
            <a:off x="9687782" y="177647"/>
            <a:ext cx="3558918" cy="4888547"/>
          </a:xfrm>
          <a:prstGeom prst="rect">
            <a:avLst/>
          </a:prstGeom>
        </p:spPr>
        <p:txBody>
          <a:bodyPr lIns="0" tIns="0" rIns="0" bIns="0" rtlCol="0" anchor="t">
            <a:spAutoFit/>
          </a:bodyPr>
          <a:lstStyle/>
          <a:p>
            <a:pPr>
              <a:lnSpc>
                <a:spcPts val="4861"/>
              </a:lnSpc>
            </a:pPr>
            <a:r>
              <a:rPr lang="en-US" sz="3472">
                <a:solidFill>
                  <a:srgbClr val="FFFFFF"/>
                </a:solidFill>
                <a:latin typeface="Roboto Bold"/>
              </a:rPr>
              <a:t>A = A + a</a:t>
            </a:r>
          </a:p>
          <a:p>
            <a:pPr>
              <a:lnSpc>
                <a:spcPts val="4861"/>
              </a:lnSpc>
            </a:pPr>
            <a:r>
              <a:rPr lang="en-US" sz="3472">
                <a:solidFill>
                  <a:srgbClr val="FFFFFF"/>
                </a:solidFill>
                <a:latin typeface="Roboto Bold"/>
              </a:rPr>
              <a:t>B = B + b</a:t>
            </a:r>
          </a:p>
          <a:p>
            <a:pPr>
              <a:lnSpc>
                <a:spcPts val="4861"/>
              </a:lnSpc>
            </a:pPr>
            <a:r>
              <a:rPr lang="en-US" sz="3472">
                <a:solidFill>
                  <a:srgbClr val="FFFFFF"/>
                </a:solidFill>
                <a:latin typeface="Roboto Bold"/>
              </a:rPr>
              <a:t>C = C + c</a:t>
            </a:r>
          </a:p>
          <a:p>
            <a:pPr>
              <a:lnSpc>
                <a:spcPts val="4861"/>
              </a:lnSpc>
            </a:pPr>
            <a:r>
              <a:rPr lang="en-US" sz="3472">
                <a:solidFill>
                  <a:srgbClr val="FFFFFF"/>
                </a:solidFill>
                <a:latin typeface="Roboto Bold"/>
              </a:rPr>
              <a:t>D = D + d</a:t>
            </a:r>
          </a:p>
          <a:p>
            <a:pPr>
              <a:lnSpc>
                <a:spcPts val="4861"/>
              </a:lnSpc>
            </a:pPr>
            <a:r>
              <a:rPr lang="en-US" sz="3472">
                <a:solidFill>
                  <a:srgbClr val="FFFFFF"/>
                </a:solidFill>
                <a:latin typeface="Roboto Bold"/>
              </a:rPr>
              <a:t>E = E + e</a:t>
            </a:r>
          </a:p>
          <a:p>
            <a:pPr>
              <a:lnSpc>
                <a:spcPts val="4861"/>
              </a:lnSpc>
            </a:pPr>
            <a:r>
              <a:rPr lang="en-US" sz="3472">
                <a:solidFill>
                  <a:srgbClr val="FFFFFF"/>
                </a:solidFill>
                <a:latin typeface="Roboto Bold"/>
              </a:rPr>
              <a:t>F = F + f</a:t>
            </a:r>
          </a:p>
          <a:p>
            <a:pPr>
              <a:lnSpc>
                <a:spcPts val="4861"/>
              </a:lnSpc>
            </a:pPr>
            <a:r>
              <a:rPr lang="en-US" sz="3472">
                <a:solidFill>
                  <a:srgbClr val="FFFFFF"/>
                </a:solidFill>
                <a:latin typeface="Roboto Bold"/>
              </a:rPr>
              <a:t>G = G + g</a:t>
            </a:r>
          </a:p>
          <a:p>
            <a:pPr>
              <a:lnSpc>
                <a:spcPts val="4861"/>
              </a:lnSpc>
              <a:spcBef>
                <a:spcPct val="0"/>
              </a:spcBef>
            </a:pPr>
            <a:r>
              <a:rPr lang="en-US" sz="3472">
                <a:solidFill>
                  <a:srgbClr val="FFFFFF"/>
                </a:solidFill>
                <a:latin typeface="Roboto Bold"/>
              </a:rPr>
              <a:t>H = H + h</a:t>
            </a:r>
          </a:p>
        </p:txBody>
      </p:sp>
      <p:sp>
        <p:nvSpPr>
          <p:cNvPr id="5" name="TextBox 5"/>
          <p:cNvSpPr txBox="1"/>
          <p:nvPr/>
        </p:nvSpPr>
        <p:spPr>
          <a:xfrm>
            <a:off x="14543972" y="1220787"/>
            <a:ext cx="2804666" cy="906145"/>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Modulo</a:t>
            </a:r>
          </a:p>
        </p:txBody>
      </p:sp>
      <p:sp>
        <p:nvSpPr>
          <p:cNvPr id="6" name="TextBox 6"/>
          <p:cNvSpPr txBox="1"/>
          <p:nvPr/>
        </p:nvSpPr>
        <p:spPr>
          <a:xfrm>
            <a:off x="13817339" y="6654794"/>
            <a:ext cx="3531298" cy="1839595"/>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Output Round 0</a:t>
            </a:r>
          </a:p>
        </p:txBody>
      </p:sp>
      <p:sp>
        <p:nvSpPr>
          <p:cNvPr id="7" name="AutoShape 7"/>
          <p:cNvSpPr/>
          <p:nvPr/>
        </p:nvSpPr>
        <p:spPr>
          <a:xfrm>
            <a:off x="12370513" y="331153"/>
            <a:ext cx="0" cy="9470083"/>
          </a:xfrm>
          <a:prstGeom prst="line">
            <a:avLst/>
          </a:prstGeom>
          <a:ln w="38100" cap="flat">
            <a:solidFill>
              <a:srgbClr val="FFFFFF"/>
            </a:solidFill>
            <a:prstDash val="solid"/>
            <a:headEnd type="diamond" w="lg" len="lg"/>
            <a:tailEnd type="diamond" w="lg" len="lg"/>
          </a:ln>
        </p:spPr>
      </p:sp>
      <p:sp>
        <p:nvSpPr>
          <p:cNvPr id="8" name="TextBox 8"/>
          <p:cNvSpPr txBox="1"/>
          <p:nvPr/>
        </p:nvSpPr>
        <p:spPr>
          <a:xfrm>
            <a:off x="6639895" y="5343263"/>
            <a:ext cx="6095774" cy="4491232"/>
          </a:xfrm>
          <a:prstGeom prst="rect">
            <a:avLst/>
          </a:prstGeom>
        </p:spPr>
        <p:txBody>
          <a:bodyPr lIns="0" tIns="0" rIns="0" bIns="0" rtlCol="0" anchor="t">
            <a:spAutoFit/>
          </a:bodyPr>
          <a:lstStyle/>
          <a:p>
            <a:pPr algn="just">
              <a:lnSpc>
                <a:spcPts val="4451"/>
              </a:lnSpc>
            </a:pPr>
            <a:r>
              <a:rPr lang="en-US" sz="3179">
                <a:solidFill>
                  <a:srgbClr val="FFFFFF"/>
                </a:solidFill>
                <a:latin typeface="Roboto"/>
              </a:rPr>
              <a:t>A= F6AFCEB8BCFCDDF5 </a:t>
            </a:r>
          </a:p>
          <a:p>
            <a:pPr algn="just">
              <a:lnSpc>
                <a:spcPts val="4451"/>
              </a:lnSpc>
            </a:pPr>
            <a:r>
              <a:rPr lang="en-US" sz="3179">
                <a:solidFill>
                  <a:srgbClr val="FFFFFF"/>
                </a:solidFill>
                <a:latin typeface="Roboto"/>
              </a:rPr>
              <a:t>B= 6A09E667F3BCC908</a:t>
            </a:r>
          </a:p>
          <a:p>
            <a:pPr algn="just">
              <a:lnSpc>
                <a:spcPts val="4451"/>
              </a:lnSpc>
            </a:pPr>
            <a:r>
              <a:rPr lang="en-US" sz="3179">
                <a:solidFill>
                  <a:srgbClr val="FFFFFF"/>
                </a:solidFill>
                <a:latin typeface="Roboto"/>
              </a:rPr>
              <a:t>C= BB67AE8584CAA73B</a:t>
            </a:r>
          </a:p>
          <a:p>
            <a:pPr algn="just">
              <a:lnSpc>
                <a:spcPts val="4451"/>
              </a:lnSpc>
            </a:pPr>
            <a:r>
              <a:rPr lang="en-US" sz="3179">
                <a:solidFill>
                  <a:srgbClr val="FFFFFF"/>
                </a:solidFill>
                <a:latin typeface="Roboto"/>
              </a:rPr>
              <a:t>D= 3C6EF372FE94F82B</a:t>
            </a:r>
          </a:p>
          <a:p>
            <a:pPr algn="just">
              <a:lnSpc>
                <a:spcPts val="4451"/>
              </a:lnSpc>
            </a:pPr>
            <a:r>
              <a:rPr lang="en-US" sz="3179">
                <a:solidFill>
                  <a:srgbClr val="FFFFFF"/>
                </a:solidFill>
                <a:latin typeface="Roboto"/>
              </a:rPr>
              <a:t>E = 58CB02347AB51F91</a:t>
            </a:r>
          </a:p>
          <a:p>
            <a:pPr algn="just">
              <a:lnSpc>
                <a:spcPts val="4451"/>
              </a:lnSpc>
            </a:pPr>
            <a:r>
              <a:rPr lang="en-US" sz="3179">
                <a:solidFill>
                  <a:srgbClr val="FFFFFF"/>
                </a:solidFill>
                <a:latin typeface="Roboto"/>
              </a:rPr>
              <a:t>F=  510E527FADE682D1</a:t>
            </a:r>
          </a:p>
          <a:p>
            <a:pPr algn="just">
              <a:lnSpc>
                <a:spcPts val="4451"/>
              </a:lnSpc>
            </a:pPr>
            <a:r>
              <a:rPr lang="en-US" sz="3179">
                <a:solidFill>
                  <a:srgbClr val="FFFFFF"/>
                </a:solidFill>
                <a:latin typeface="Roboto"/>
              </a:rPr>
              <a:t>G= 9B05688C2B3E6C1F</a:t>
            </a:r>
          </a:p>
          <a:p>
            <a:pPr algn="just">
              <a:lnSpc>
                <a:spcPts val="4451"/>
              </a:lnSpc>
            </a:pPr>
            <a:r>
              <a:rPr lang="en-US" sz="3179">
                <a:solidFill>
                  <a:srgbClr val="FFFFFF"/>
                </a:solidFill>
                <a:latin typeface="Roboto"/>
              </a:rPr>
              <a:t>H= 1F83D9ABFB41BD6B</a:t>
            </a:r>
          </a:p>
        </p:txBody>
      </p:sp>
      <p:sp>
        <p:nvSpPr>
          <p:cNvPr id="9" name="AutoShape 9"/>
          <p:cNvSpPr/>
          <p:nvPr/>
        </p:nvSpPr>
        <p:spPr>
          <a:xfrm flipV="1">
            <a:off x="5897880" y="5066194"/>
            <a:ext cx="12390120" cy="77306"/>
          </a:xfrm>
          <a:prstGeom prst="line">
            <a:avLst/>
          </a:prstGeom>
          <a:ln w="38100" cap="flat">
            <a:solidFill>
              <a:srgbClr val="FFFFFF"/>
            </a:solidFill>
            <a:prstDash val="solid"/>
            <a:headEnd type="diamond" w="lg" len="lg"/>
            <a:tailEnd type="diamond" w="lg" len="lg"/>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TextBox 3"/>
          <p:cNvSpPr txBox="1"/>
          <p:nvPr/>
        </p:nvSpPr>
        <p:spPr>
          <a:xfrm>
            <a:off x="1512421" y="159703"/>
            <a:ext cx="4741366" cy="1566544"/>
          </a:xfrm>
          <a:prstGeom prst="rect">
            <a:avLst/>
          </a:prstGeom>
        </p:spPr>
        <p:txBody>
          <a:bodyPr lIns="0" tIns="0" rIns="0" bIns="0" rtlCol="0" anchor="t">
            <a:spAutoFit/>
          </a:bodyPr>
          <a:lstStyle/>
          <a:p>
            <a:pPr algn="ctr">
              <a:lnSpc>
                <a:spcPts val="12880"/>
              </a:lnSpc>
            </a:pPr>
            <a:r>
              <a:rPr lang="en-US" sz="9200">
                <a:solidFill>
                  <a:srgbClr val="FFFFFF"/>
                </a:solidFill>
                <a:latin typeface="Noto Sans Bold"/>
              </a:rPr>
              <a:t>Round 1</a:t>
            </a:r>
          </a:p>
        </p:txBody>
      </p:sp>
      <p:sp>
        <p:nvSpPr>
          <p:cNvPr id="4" name="TextBox 4"/>
          <p:cNvSpPr txBox="1"/>
          <p:nvPr/>
        </p:nvSpPr>
        <p:spPr>
          <a:xfrm>
            <a:off x="7663460" y="102255"/>
            <a:ext cx="12762470" cy="10025339"/>
          </a:xfrm>
          <a:prstGeom prst="rect">
            <a:avLst/>
          </a:prstGeom>
        </p:spPr>
        <p:txBody>
          <a:bodyPr lIns="0" tIns="0" rIns="0" bIns="0" rtlCol="0" anchor="t">
            <a:spAutoFit/>
          </a:bodyPr>
          <a:lstStyle/>
          <a:p>
            <a:pPr>
              <a:lnSpc>
                <a:spcPts val="3793"/>
              </a:lnSpc>
            </a:pPr>
            <a:r>
              <a:rPr lang="en-US" sz="2709">
                <a:solidFill>
                  <a:srgbClr val="FFFFFF"/>
                </a:solidFill>
                <a:latin typeface="Roboto Bold"/>
              </a:rPr>
              <a:t>A= F6AFCEB8BCFCDDF5 </a:t>
            </a:r>
          </a:p>
          <a:p>
            <a:pPr>
              <a:lnSpc>
                <a:spcPts val="3793"/>
              </a:lnSpc>
            </a:pPr>
            <a:r>
              <a:rPr lang="en-US" sz="2709">
                <a:solidFill>
                  <a:srgbClr val="FFFFFF"/>
                </a:solidFill>
                <a:latin typeface="Roboto Bold"/>
              </a:rPr>
              <a:t>B= 6A09E667F3BCC908 </a:t>
            </a:r>
          </a:p>
          <a:p>
            <a:pPr>
              <a:lnSpc>
                <a:spcPts val="3793"/>
              </a:lnSpc>
            </a:pPr>
            <a:r>
              <a:rPr lang="en-US" sz="2709">
                <a:solidFill>
                  <a:srgbClr val="FFFFFF"/>
                </a:solidFill>
                <a:latin typeface="Roboto Bold"/>
              </a:rPr>
              <a:t>C= BB67AE8584CAA73B </a:t>
            </a:r>
          </a:p>
          <a:p>
            <a:pPr>
              <a:lnSpc>
                <a:spcPts val="3793"/>
              </a:lnSpc>
            </a:pPr>
            <a:r>
              <a:rPr lang="en-US" sz="2709">
                <a:solidFill>
                  <a:srgbClr val="FFFFFF"/>
                </a:solidFill>
                <a:latin typeface="Roboto Bold"/>
              </a:rPr>
              <a:t>D= 3C6EF372FE94F82B </a:t>
            </a:r>
          </a:p>
          <a:p>
            <a:pPr>
              <a:lnSpc>
                <a:spcPts val="3793"/>
              </a:lnSpc>
            </a:pPr>
            <a:r>
              <a:rPr lang="en-US" sz="2709">
                <a:solidFill>
                  <a:srgbClr val="FFFFFF"/>
                </a:solidFill>
                <a:latin typeface="Roboto Bold"/>
              </a:rPr>
              <a:t>E = 58CB02347AB51F91 </a:t>
            </a:r>
          </a:p>
          <a:p>
            <a:pPr>
              <a:lnSpc>
                <a:spcPts val="3793"/>
              </a:lnSpc>
            </a:pPr>
            <a:r>
              <a:rPr lang="en-US" sz="2709">
                <a:solidFill>
                  <a:srgbClr val="FFFFFF"/>
                </a:solidFill>
                <a:latin typeface="Roboto Bold"/>
              </a:rPr>
              <a:t>F= 510E527FADE682D1 </a:t>
            </a:r>
          </a:p>
          <a:p>
            <a:pPr>
              <a:lnSpc>
                <a:spcPts val="3793"/>
              </a:lnSpc>
            </a:pPr>
            <a:r>
              <a:rPr lang="en-US" sz="2709">
                <a:solidFill>
                  <a:srgbClr val="FFFFFF"/>
                </a:solidFill>
                <a:latin typeface="Roboto Bold"/>
              </a:rPr>
              <a:t>G= 9B05688C2B3E6C1F </a:t>
            </a:r>
          </a:p>
          <a:p>
            <a:pPr>
              <a:lnSpc>
                <a:spcPts val="3793"/>
              </a:lnSpc>
            </a:pPr>
            <a:r>
              <a:rPr lang="en-US" sz="2709">
                <a:solidFill>
                  <a:srgbClr val="FFFFFF"/>
                </a:solidFill>
                <a:latin typeface="Roboto Bold"/>
              </a:rPr>
              <a:t>H= 1F83D9ABFB41BD6B</a:t>
            </a:r>
          </a:p>
          <a:p>
            <a:pPr>
              <a:lnSpc>
                <a:spcPts val="3793"/>
              </a:lnSpc>
              <a:spcBef>
                <a:spcPct val="0"/>
              </a:spcBef>
            </a:pPr>
            <a:endParaRPr lang="en-US" sz="2709">
              <a:solidFill>
                <a:srgbClr val="FFFFFF"/>
              </a:solidFill>
              <a:latin typeface="Roboto Bold"/>
            </a:endParaRPr>
          </a:p>
          <a:p>
            <a:pPr>
              <a:lnSpc>
                <a:spcPts val="3793"/>
              </a:lnSpc>
              <a:spcBef>
                <a:spcPct val="0"/>
              </a:spcBef>
            </a:pPr>
            <a:endParaRPr lang="en-US" sz="2709">
              <a:solidFill>
                <a:srgbClr val="FFFFFF"/>
              </a:solidFill>
              <a:latin typeface="Roboto Bold"/>
            </a:endParaRPr>
          </a:p>
          <a:p>
            <a:pPr>
              <a:lnSpc>
                <a:spcPts val="3793"/>
              </a:lnSpc>
              <a:spcBef>
                <a:spcPct val="0"/>
              </a:spcBef>
            </a:pPr>
            <a:r>
              <a:rPr lang="en-US" sz="2709">
                <a:solidFill>
                  <a:srgbClr val="FFFFFF"/>
                </a:solidFill>
                <a:latin typeface="Roboto Bold"/>
              </a:rPr>
              <a:t>For i from 0 to 79:</a:t>
            </a:r>
          </a:p>
          <a:p>
            <a:pPr>
              <a:lnSpc>
                <a:spcPts val="3793"/>
              </a:lnSpc>
              <a:spcBef>
                <a:spcPct val="0"/>
              </a:spcBef>
            </a:pPr>
            <a:r>
              <a:rPr lang="en-US" sz="2709">
                <a:solidFill>
                  <a:srgbClr val="FFFFFF"/>
                </a:solidFill>
                <a:latin typeface="Roboto Bold"/>
              </a:rPr>
              <a:t>  T1 = h + Σ1(e) + Ch(e, f, g) + K[i] + W[i]</a:t>
            </a:r>
          </a:p>
          <a:p>
            <a:pPr>
              <a:lnSpc>
                <a:spcPts val="3793"/>
              </a:lnSpc>
              <a:spcBef>
                <a:spcPct val="0"/>
              </a:spcBef>
            </a:pPr>
            <a:r>
              <a:rPr lang="en-US" sz="2709">
                <a:solidFill>
                  <a:srgbClr val="FFFFFF"/>
                </a:solidFill>
                <a:latin typeface="Roboto Bold"/>
              </a:rPr>
              <a:t>  T2 = Σ0(a) + Maj(a, b, c)</a:t>
            </a:r>
          </a:p>
          <a:p>
            <a:pPr>
              <a:lnSpc>
                <a:spcPts val="3793"/>
              </a:lnSpc>
              <a:spcBef>
                <a:spcPct val="0"/>
              </a:spcBef>
            </a:pPr>
            <a:r>
              <a:rPr lang="en-US" sz="2709">
                <a:solidFill>
                  <a:srgbClr val="FFFFFF"/>
                </a:solidFill>
                <a:latin typeface="Roboto Bold"/>
              </a:rPr>
              <a:t>  h = g</a:t>
            </a:r>
          </a:p>
          <a:p>
            <a:pPr>
              <a:lnSpc>
                <a:spcPts val="3793"/>
              </a:lnSpc>
              <a:spcBef>
                <a:spcPct val="0"/>
              </a:spcBef>
            </a:pPr>
            <a:r>
              <a:rPr lang="en-US" sz="2709">
                <a:solidFill>
                  <a:srgbClr val="FFFFFF"/>
                </a:solidFill>
                <a:latin typeface="Roboto Bold"/>
              </a:rPr>
              <a:t>  g = f</a:t>
            </a:r>
          </a:p>
          <a:p>
            <a:pPr>
              <a:lnSpc>
                <a:spcPts val="3793"/>
              </a:lnSpc>
              <a:spcBef>
                <a:spcPct val="0"/>
              </a:spcBef>
            </a:pPr>
            <a:r>
              <a:rPr lang="en-US" sz="2709">
                <a:solidFill>
                  <a:srgbClr val="FFFFFF"/>
                </a:solidFill>
                <a:latin typeface="Roboto Bold"/>
              </a:rPr>
              <a:t>  f = e</a:t>
            </a:r>
          </a:p>
          <a:p>
            <a:pPr>
              <a:lnSpc>
                <a:spcPts val="3793"/>
              </a:lnSpc>
              <a:spcBef>
                <a:spcPct val="0"/>
              </a:spcBef>
            </a:pPr>
            <a:r>
              <a:rPr lang="en-US" sz="2709">
                <a:solidFill>
                  <a:srgbClr val="FFFFFF"/>
                </a:solidFill>
                <a:latin typeface="Roboto Bold"/>
              </a:rPr>
              <a:t>  e = d + T1</a:t>
            </a:r>
          </a:p>
          <a:p>
            <a:pPr>
              <a:lnSpc>
                <a:spcPts val="3793"/>
              </a:lnSpc>
              <a:spcBef>
                <a:spcPct val="0"/>
              </a:spcBef>
            </a:pPr>
            <a:r>
              <a:rPr lang="en-US" sz="2709">
                <a:solidFill>
                  <a:srgbClr val="FFFFFF"/>
                </a:solidFill>
                <a:latin typeface="Roboto Bold"/>
              </a:rPr>
              <a:t>  d = c</a:t>
            </a:r>
          </a:p>
          <a:p>
            <a:pPr>
              <a:lnSpc>
                <a:spcPts val="3793"/>
              </a:lnSpc>
              <a:spcBef>
                <a:spcPct val="0"/>
              </a:spcBef>
            </a:pPr>
            <a:r>
              <a:rPr lang="en-US" sz="2709">
                <a:solidFill>
                  <a:srgbClr val="FFFFFF"/>
                </a:solidFill>
                <a:latin typeface="Roboto Bold"/>
              </a:rPr>
              <a:t>  c = b</a:t>
            </a:r>
          </a:p>
          <a:p>
            <a:pPr>
              <a:lnSpc>
                <a:spcPts val="3793"/>
              </a:lnSpc>
              <a:spcBef>
                <a:spcPct val="0"/>
              </a:spcBef>
            </a:pPr>
            <a:r>
              <a:rPr lang="en-US" sz="2709">
                <a:solidFill>
                  <a:srgbClr val="FFFFFF"/>
                </a:solidFill>
                <a:latin typeface="Roboto Bold"/>
              </a:rPr>
              <a:t>  b = a</a:t>
            </a:r>
          </a:p>
          <a:p>
            <a:pPr>
              <a:lnSpc>
                <a:spcPts val="3793"/>
              </a:lnSpc>
              <a:spcBef>
                <a:spcPct val="0"/>
              </a:spcBef>
            </a:pPr>
            <a:r>
              <a:rPr lang="en-US" sz="2709">
                <a:solidFill>
                  <a:srgbClr val="FFFFFF"/>
                </a:solidFill>
                <a:latin typeface="Roboto Bold"/>
              </a:rPr>
              <a:t>  a = T1 + T2</a:t>
            </a:r>
          </a:p>
        </p:txBody>
      </p:sp>
      <p:sp>
        <p:nvSpPr>
          <p:cNvPr id="5" name="AutoShape 5"/>
          <p:cNvSpPr/>
          <p:nvPr/>
        </p:nvSpPr>
        <p:spPr>
          <a:xfrm flipH="1">
            <a:off x="14025645" y="159405"/>
            <a:ext cx="19050" cy="9381770"/>
          </a:xfrm>
          <a:prstGeom prst="line">
            <a:avLst/>
          </a:prstGeom>
          <a:ln w="38100" cap="flat">
            <a:solidFill>
              <a:srgbClr val="FFFFFF"/>
            </a:solidFill>
            <a:prstDash val="solid"/>
            <a:headEnd type="diamond" w="lg" len="lg"/>
            <a:tailEnd type="diamond" w="lg" len="lg"/>
          </a:ln>
        </p:spPr>
      </p:sp>
      <p:sp>
        <p:nvSpPr>
          <p:cNvPr id="6" name="TextBox 6"/>
          <p:cNvSpPr txBox="1"/>
          <p:nvPr/>
        </p:nvSpPr>
        <p:spPr>
          <a:xfrm>
            <a:off x="14928320" y="1220787"/>
            <a:ext cx="2035969" cy="906145"/>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Input</a:t>
            </a:r>
          </a:p>
        </p:txBody>
      </p:sp>
      <p:sp>
        <p:nvSpPr>
          <p:cNvPr id="7" name="TextBox 7"/>
          <p:cNvSpPr txBox="1"/>
          <p:nvPr/>
        </p:nvSpPr>
        <p:spPr>
          <a:xfrm>
            <a:off x="14385745" y="5509271"/>
            <a:ext cx="3531298" cy="1839595"/>
          </a:xfrm>
          <a:prstGeom prst="rect">
            <a:avLst/>
          </a:prstGeom>
        </p:spPr>
        <p:txBody>
          <a:bodyPr lIns="0" tIns="0" rIns="0" bIns="0" rtlCol="0" anchor="t">
            <a:spAutoFit/>
          </a:bodyPr>
          <a:lstStyle/>
          <a:p>
            <a:pPr algn="ctr">
              <a:lnSpc>
                <a:spcPts val="7279"/>
              </a:lnSpc>
            </a:pPr>
            <a:r>
              <a:rPr lang="en-US" sz="5199">
                <a:solidFill>
                  <a:srgbClr val="FFFFFF"/>
                </a:solidFill>
                <a:latin typeface="DejaVu Serif Bold"/>
              </a:rPr>
              <a:t>Hash Function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6279" r="-130257" b="-33977"/>
            </a:stretch>
          </a:blipFill>
        </p:spPr>
      </p:sp>
      <p:sp>
        <p:nvSpPr>
          <p:cNvPr id="3" name="TextBox 3"/>
          <p:cNvSpPr txBox="1"/>
          <p:nvPr/>
        </p:nvSpPr>
        <p:spPr>
          <a:xfrm>
            <a:off x="1512421" y="159703"/>
            <a:ext cx="4741366" cy="1566544"/>
          </a:xfrm>
          <a:prstGeom prst="rect">
            <a:avLst/>
          </a:prstGeom>
        </p:spPr>
        <p:txBody>
          <a:bodyPr lIns="0" tIns="0" rIns="0" bIns="0" rtlCol="0" anchor="t">
            <a:spAutoFit/>
          </a:bodyPr>
          <a:lstStyle/>
          <a:p>
            <a:pPr algn="ctr">
              <a:lnSpc>
                <a:spcPts val="12880"/>
              </a:lnSpc>
            </a:pPr>
            <a:r>
              <a:rPr lang="en-US" sz="9200">
                <a:solidFill>
                  <a:srgbClr val="FFFFFF"/>
                </a:solidFill>
                <a:latin typeface="Noto Sans Bold"/>
              </a:rPr>
              <a:t>Round 1</a:t>
            </a:r>
          </a:p>
        </p:txBody>
      </p:sp>
      <p:sp>
        <p:nvSpPr>
          <p:cNvPr id="4" name="TextBox 4"/>
          <p:cNvSpPr txBox="1"/>
          <p:nvPr/>
        </p:nvSpPr>
        <p:spPr>
          <a:xfrm>
            <a:off x="7502064" y="99694"/>
            <a:ext cx="5680843" cy="748031"/>
          </a:xfrm>
          <a:prstGeom prst="rect">
            <a:avLst/>
          </a:prstGeom>
        </p:spPr>
        <p:txBody>
          <a:bodyPr lIns="0" tIns="0" rIns="0" bIns="0" rtlCol="0" anchor="t">
            <a:spAutoFit/>
          </a:bodyPr>
          <a:lstStyle/>
          <a:p>
            <a:pPr algn="ctr">
              <a:lnSpc>
                <a:spcPts val="6019"/>
              </a:lnSpc>
            </a:pPr>
            <a:r>
              <a:rPr lang="en-US" sz="4299">
                <a:solidFill>
                  <a:srgbClr val="FFFFFF"/>
                </a:solidFill>
                <a:latin typeface="Roboto Bold"/>
              </a:rPr>
              <a:t>Cộng Modulo</a:t>
            </a:r>
          </a:p>
        </p:txBody>
      </p:sp>
      <p:sp>
        <p:nvSpPr>
          <p:cNvPr id="5" name="TextBox 5"/>
          <p:cNvSpPr txBox="1"/>
          <p:nvPr/>
        </p:nvSpPr>
        <p:spPr>
          <a:xfrm>
            <a:off x="10873637" y="927576"/>
            <a:ext cx="5728812" cy="4215924"/>
          </a:xfrm>
          <a:prstGeom prst="rect">
            <a:avLst/>
          </a:prstGeom>
        </p:spPr>
        <p:txBody>
          <a:bodyPr lIns="0" tIns="0" rIns="0" bIns="0" rtlCol="0" anchor="t">
            <a:spAutoFit/>
          </a:bodyPr>
          <a:lstStyle/>
          <a:p>
            <a:pPr algn="just">
              <a:lnSpc>
                <a:spcPts val="4183"/>
              </a:lnSpc>
            </a:pPr>
            <a:r>
              <a:rPr lang="en-US" sz="2988">
                <a:solidFill>
                  <a:srgbClr val="FFFFFF"/>
                </a:solidFill>
                <a:latin typeface="Roboto"/>
              </a:rPr>
              <a:t>A=  1320F8C9FB872CC0</a:t>
            </a:r>
          </a:p>
          <a:p>
            <a:pPr algn="just">
              <a:lnSpc>
                <a:spcPts val="4183"/>
              </a:lnSpc>
            </a:pPr>
            <a:r>
              <a:rPr lang="en-US" sz="2988">
                <a:solidFill>
                  <a:srgbClr val="FFFFFF"/>
                </a:solidFill>
                <a:latin typeface="Roboto"/>
              </a:rPr>
              <a:t>B= F6AFCEB8BCFCDDF5</a:t>
            </a:r>
          </a:p>
          <a:p>
            <a:pPr algn="just">
              <a:lnSpc>
                <a:spcPts val="4183"/>
              </a:lnSpc>
            </a:pPr>
            <a:r>
              <a:rPr lang="en-US" sz="2988">
                <a:solidFill>
                  <a:srgbClr val="FFFFFF"/>
                </a:solidFill>
                <a:latin typeface="Roboto"/>
              </a:rPr>
              <a:t>C= 6A09E667F3BCC908</a:t>
            </a:r>
          </a:p>
          <a:p>
            <a:pPr algn="just">
              <a:lnSpc>
                <a:spcPts val="4183"/>
              </a:lnSpc>
            </a:pPr>
            <a:r>
              <a:rPr lang="en-US" sz="2988">
                <a:solidFill>
                  <a:srgbClr val="FFFFFF"/>
                </a:solidFill>
                <a:latin typeface="Roboto"/>
              </a:rPr>
              <a:t>D= BB67AE8584CAA73B</a:t>
            </a:r>
          </a:p>
          <a:p>
            <a:pPr algn="just">
              <a:lnSpc>
                <a:spcPts val="4183"/>
              </a:lnSpc>
            </a:pPr>
            <a:r>
              <a:rPr lang="en-US" sz="2988">
                <a:solidFill>
                  <a:srgbClr val="FFFFFF"/>
                </a:solidFill>
                <a:latin typeface="Roboto"/>
              </a:rPr>
              <a:t>E = C3D4EBFD48650FFA</a:t>
            </a:r>
          </a:p>
          <a:p>
            <a:pPr algn="just">
              <a:lnSpc>
                <a:spcPts val="4183"/>
              </a:lnSpc>
            </a:pPr>
            <a:r>
              <a:rPr lang="en-US" sz="2988">
                <a:solidFill>
                  <a:srgbClr val="FFFFFF"/>
                </a:solidFill>
                <a:latin typeface="Roboto"/>
              </a:rPr>
              <a:t>F=  58CB02347AB51F91 </a:t>
            </a:r>
          </a:p>
          <a:p>
            <a:pPr algn="just">
              <a:lnSpc>
                <a:spcPts val="4183"/>
              </a:lnSpc>
            </a:pPr>
            <a:r>
              <a:rPr lang="en-US" sz="2988">
                <a:solidFill>
                  <a:srgbClr val="FFFFFF"/>
                </a:solidFill>
                <a:latin typeface="Roboto"/>
              </a:rPr>
              <a:t>G= 510E527FADE682D1</a:t>
            </a:r>
          </a:p>
          <a:p>
            <a:pPr algn="just">
              <a:lnSpc>
                <a:spcPts val="4183"/>
              </a:lnSpc>
            </a:pPr>
            <a:r>
              <a:rPr lang="en-US" sz="2988">
                <a:solidFill>
                  <a:srgbClr val="FFFFFF"/>
                </a:solidFill>
                <a:latin typeface="Roboto"/>
              </a:rPr>
              <a:t>H= 9B05688C2B3E6C1F</a:t>
            </a:r>
          </a:p>
        </p:txBody>
      </p:sp>
      <p:sp>
        <p:nvSpPr>
          <p:cNvPr id="6" name="TextBox 6"/>
          <p:cNvSpPr txBox="1"/>
          <p:nvPr/>
        </p:nvSpPr>
        <p:spPr>
          <a:xfrm>
            <a:off x="8729068" y="962025"/>
            <a:ext cx="1363563"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rPr>
              <a:t>Sau đó</a:t>
            </a:r>
          </a:p>
        </p:txBody>
      </p:sp>
      <p:sp>
        <p:nvSpPr>
          <p:cNvPr id="7" name="TextBox 7"/>
          <p:cNvSpPr txBox="1"/>
          <p:nvPr/>
        </p:nvSpPr>
        <p:spPr>
          <a:xfrm>
            <a:off x="844481" y="5590160"/>
            <a:ext cx="5409307" cy="1566544"/>
          </a:xfrm>
          <a:prstGeom prst="rect">
            <a:avLst/>
          </a:prstGeom>
        </p:spPr>
        <p:txBody>
          <a:bodyPr lIns="0" tIns="0" rIns="0" bIns="0" rtlCol="0" anchor="t">
            <a:spAutoFit/>
          </a:bodyPr>
          <a:lstStyle/>
          <a:p>
            <a:pPr algn="ctr">
              <a:lnSpc>
                <a:spcPts val="12880"/>
              </a:lnSpc>
            </a:pPr>
            <a:r>
              <a:rPr lang="en-US" sz="9200">
                <a:solidFill>
                  <a:srgbClr val="FFFFFF"/>
                </a:solidFill>
                <a:latin typeface="Noto Sans Bold"/>
              </a:rPr>
              <a:t>Round 79</a:t>
            </a:r>
          </a:p>
        </p:txBody>
      </p:sp>
      <p:sp>
        <p:nvSpPr>
          <p:cNvPr id="8" name="TextBox 8"/>
          <p:cNvSpPr txBox="1"/>
          <p:nvPr/>
        </p:nvSpPr>
        <p:spPr>
          <a:xfrm>
            <a:off x="477845" y="7398881"/>
            <a:ext cx="17866011" cy="1859419"/>
          </a:xfrm>
          <a:prstGeom prst="rect">
            <a:avLst/>
          </a:prstGeom>
        </p:spPr>
        <p:txBody>
          <a:bodyPr lIns="0" tIns="0" rIns="0" bIns="0" rtlCol="0" anchor="t">
            <a:spAutoFit/>
          </a:bodyPr>
          <a:lstStyle/>
          <a:p>
            <a:pPr>
              <a:lnSpc>
                <a:spcPts val="4939"/>
              </a:lnSpc>
            </a:pPr>
            <a:r>
              <a:rPr lang="en-US" sz="3528">
                <a:solidFill>
                  <a:srgbClr val="FFFFFF"/>
                </a:solidFill>
                <a:latin typeface="Roboto Bold"/>
              </a:rPr>
              <a:t>Hash Code:</a:t>
            </a:r>
          </a:p>
          <a:p>
            <a:pPr>
              <a:lnSpc>
                <a:spcPts val="4939"/>
              </a:lnSpc>
              <a:spcBef>
                <a:spcPct val="0"/>
              </a:spcBef>
            </a:pPr>
            <a:r>
              <a:rPr lang="en-US" sz="3528">
                <a:solidFill>
                  <a:srgbClr val="FFFFFF"/>
                </a:solidFill>
                <a:latin typeface="Roboto Bold"/>
              </a:rPr>
              <a:t>ddaf35a193617abacc417349ae20413112e6fa4e89a97ea20a9eeee64b55d39a2192992a274fc1a836ba3c23a3feebbd454d4423643ce80e2a9ac94fa54ca49f</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02D2C"/>
        </a:solidFill>
        <a:effectLst/>
      </p:bgPr>
    </p:bg>
    <p:spTree>
      <p:nvGrpSpPr>
        <p:cNvPr id="1" name=""/>
        <p:cNvGrpSpPr/>
        <p:nvPr/>
      </p:nvGrpSpPr>
      <p:grpSpPr>
        <a:xfrm>
          <a:off x="0" y="0"/>
          <a:ext cx="0" cy="0"/>
          <a:chOff x="0" y="0"/>
          <a:chExt cx="0" cy="0"/>
        </a:xfrm>
      </p:grpSpPr>
      <p:sp>
        <p:nvSpPr>
          <p:cNvPr id="2" name="Freeform 2"/>
          <p:cNvSpPr/>
          <p:nvPr/>
        </p:nvSpPr>
        <p:spPr>
          <a:xfrm>
            <a:off x="-103541" y="3643488"/>
            <a:ext cx="18495081" cy="7398032"/>
          </a:xfrm>
          <a:custGeom>
            <a:avLst/>
            <a:gdLst/>
            <a:ahLst/>
            <a:cxnLst/>
            <a:rect l="l" t="t" r="r" b="b"/>
            <a:pathLst>
              <a:path w="18495081" h="7398032">
                <a:moveTo>
                  <a:pt x="0" y="0"/>
                </a:moveTo>
                <a:lnTo>
                  <a:pt x="18495082" y="0"/>
                </a:lnTo>
                <a:lnTo>
                  <a:pt x="18495082" y="7398033"/>
                </a:lnTo>
                <a:lnTo>
                  <a:pt x="0" y="7398033"/>
                </a:lnTo>
                <a:lnTo>
                  <a:pt x="0" y="0"/>
                </a:lnTo>
                <a:close/>
              </a:path>
            </a:pathLst>
          </a:custGeom>
          <a:blipFill>
            <a:blip r:embed="rId2"/>
            <a:stretch>
              <a:fillRect/>
            </a:stretch>
          </a:blipFill>
        </p:spPr>
      </p:sp>
      <p:grpSp>
        <p:nvGrpSpPr>
          <p:cNvPr id="3" name="Group 3"/>
          <p:cNvGrpSpPr/>
          <p:nvPr/>
        </p:nvGrpSpPr>
        <p:grpSpPr>
          <a:xfrm>
            <a:off x="1028700" y="1036911"/>
            <a:ext cx="16230600" cy="2878999"/>
            <a:chOff x="0" y="0"/>
            <a:chExt cx="12566518" cy="2229061"/>
          </a:xfrm>
        </p:grpSpPr>
        <p:sp>
          <p:nvSpPr>
            <p:cNvPr id="4" name="Freeform 4"/>
            <p:cNvSpPr/>
            <p:nvPr/>
          </p:nvSpPr>
          <p:spPr>
            <a:xfrm>
              <a:off x="0" y="0"/>
              <a:ext cx="12566518" cy="2229061"/>
            </a:xfrm>
            <a:custGeom>
              <a:avLst/>
              <a:gdLst/>
              <a:ahLst/>
              <a:cxnLst/>
              <a:rect l="l" t="t" r="r" b="b"/>
              <a:pathLst>
                <a:path w="12566518" h="2229061">
                  <a:moveTo>
                    <a:pt x="12442058" y="2229060"/>
                  </a:moveTo>
                  <a:lnTo>
                    <a:pt x="124460" y="2229060"/>
                  </a:lnTo>
                  <a:cubicBezTo>
                    <a:pt x="55880" y="2229060"/>
                    <a:pt x="0" y="2173181"/>
                    <a:pt x="0" y="2104600"/>
                  </a:cubicBezTo>
                  <a:lnTo>
                    <a:pt x="0" y="124460"/>
                  </a:lnTo>
                  <a:cubicBezTo>
                    <a:pt x="0" y="55880"/>
                    <a:pt x="55880" y="0"/>
                    <a:pt x="124460" y="0"/>
                  </a:cubicBezTo>
                  <a:lnTo>
                    <a:pt x="12442058" y="0"/>
                  </a:lnTo>
                  <a:cubicBezTo>
                    <a:pt x="12510639" y="0"/>
                    <a:pt x="12566518" y="55880"/>
                    <a:pt x="12566518" y="124460"/>
                  </a:cubicBezTo>
                  <a:lnTo>
                    <a:pt x="12566518" y="2104601"/>
                  </a:lnTo>
                  <a:cubicBezTo>
                    <a:pt x="12566518" y="2173181"/>
                    <a:pt x="12510639" y="2229061"/>
                    <a:pt x="12442058" y="2229061"/>
                  </a:cubicBezTo>
                  <a:close/>
                </a:path>
              </a:pathLst>
            </a:custGeom>
            <a:solidFill>
              <a:srgbClr val="4A83A1"/>
            </a:solidFill>
          </p:spPr>
        </p:sp>
      </p:grpSp>
      <p:sp>
        <p:nvSpPr>
          <p:cNvPr id="5" name="TextBox 5"/>
          <p:cNvSpPr txBox="1"/>
          <p:nvPr/>
        </p:nvSpPr>
        <p:spPr>
          <a:xfrm>
            <a:off x="1332892" y="1847760"/>
            <a:ext cx="15622216" cy="123825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Sifonn"/>
              </a:rPr>
              <a:t>Questions &amp; Comments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r="-2769"/>
              </a:stretch>
            </a:blipFill>
          </p:spPr>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16590288"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6521729" y="704772"/>
            <a:ext cx="10068560" cy="2538958"/>
          </a:xfrm>
          <a:prstGeom prst="rect">
            <a:avLst/>
          </a:prstGeom>
        </p:spPr>
        <p:txBody>
          <a:bodyPr lIns="0" tIns="0" rIns="0" bIns="0" rtlCol="0" anchor="t">
            <a:spAutoFit/>
          </a:bodyPr>
          <a:lstStyle/>
          <a:p>
            <a:pPr>
              <a:lnSpc>
                <a:spcPts val="6635"/>
              </a:lnSpc>
            </a:pPr>
            <a:r>
              <a:rPr lang="en-US" sz="5871">
                <a:solidFill>
                  <a:srgbClr val="FFFFFF"/>
                </a:solidFill>
                <a:latin typeface="Open Sauce Heavy"/>
              </a:rPr>
              <a:t>Small Changes In The Input Changes the Hash (tính nhạy cảm).</a:t>
            </a:r>
          </a:p>
        </p:txBody>
      </p:sp>
      <p:sp>
        <p:nvSpPr>
          <p:cNvPr id="8" name="TextBox 8"/>
          <p:cNvSpPr txBox="1"/>
          <p:nvPr/>
        </p:nvSpPr>
        <p:spPr>
          <a:xfrm>
            <a:off x="8668603" y="3836112"/>
            <a:ext cx="8943200" cy="5773092"/>
          </a:xfrm>
          <a:prstGeom prst="rect">
            <a:avLst/>
          </a:prstGeom>
        </p:spPr>
        <p:txBody>
          <a:bodyPr lIns="0" tIns="0" rIns="0" bIns="0" rtlCol="0" anchor="t">
            <a:spAutoFit/>
          </a:bodyPr>
          <a:lstStyle/>
          <a:p>
            <a:pPr algn="just">
              <a:lnSpc>
                <a:spcPts val="5723"/>
              </a:lnSpc>
            </a:pPr>
            <a:r>
              <a:rPr lang="en-US" sz="4087">
                <a:solidFill>
                  <a:srgbClr val="FFFFFF"/>
                </a:solidFill>
                <a:latin typeface="Open Sans Bold"/>
              </a:rPr>
              <a:t>Đảm bảo rằng bất kỳ một thay đổi nhỏ nào đều sẽ tạo ra giá trị băm hoàn toàn khác, và không hề có liên hệ gì với giá trị băm cũ.</a:t>
            </a:r>
          </a:p>
          <a:p>
            <a:pPr algn="just">
              <a:lnSpc>
                <a:spcPts val="5723"/>
              </a:lnSpc>
            </a:pPr>
            <a:endParaRPr lang="en-US" sz="4087">
              <a:solidFill>
                <a:srgbClr val="FFFFFF"/>
              </a:solidFill>
              <a:latin typeface="Open Sans Bold"/>
            </a:endParaRPr>
          </a:p>
          <a:p>
            <a:pPr>
              <a:lnSpc>
                <a:spcPts val="5723"/>
              </a:lnSpc>
            </a:pPr>
            <a:r>
              <a:rPr lang="en-US" sz="4087">
                <a:solidFill>
                  <a:srgbClr val="FFFFFF"/>
                </a:solidFill>
                <a:latin typeface="Open Sans Bold"/>
              </a:rPr>
              <a:t>(hiệu ứng tuyết lở- Avalanche effect).</a:t>
            </a:r>
          </a:p>
          <a:p>
            <a:pPr algn="just">
              <a:lnSpc>
                <a:spcPts val="5723"/>
              </a:lnSpc>
            </a:pPr>
            <a:endParaRPr lang="en-US" sz="4087">
              <a:solidFill>
                <a:srgbClr val="FFFFFF"/>
              </a:solidFill>
              <a:latin typeface="Open Sans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3008</Words>
  <Application>Microsoft Office PowerPoint</Application>
  <PresentationFormat>Custom</PresentationFormat>
  <Paragraphs>446</Paragraphs>
  <Slides>88</Slides>
  <Notes>1</Notes>
  <HiddenSlides>0</HiddenSlides>
  <MMClips>3</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88</vt:i4>
      </vt:variant>
    </vt:vector>
  </HeadingPairs>
  <TitlesOfParts>
    <vt:vector size="113" baseType="lpstr">
      <vt:lpstr>Roboto Bold</vt:lpstr>
      <vt:lpstr>Calibri</vt:lpstr>
      <vt:lpstr>Literata</vt:lpstr>
      <vt:lpstr>Roboto</vt:lpstr>
      <vt:lpstr>Literata Bold</vt:lpstr>
      <vt:lpstr>Roboto Condensed</vt:lpstr>
      <vt:lpstr>Cooper Hewitt Bold Italics</vt:lpstr>
      <vt:lpstr>Open Sans</vt:lpstr>
      <vt:lpstr>Roboto Condensed Italics</vt:lpstr>
      <vt:lpstr>Open Sans Bold</vt:lpstr>
      <vt:lpstr>Cooper Hewitt Bold</vt:lpstr>
      <vt:lpstr>Noto Serif Display</vt:lpstr>
      <vt:lpstr>DejaVu Serif Bold</vt:lpstr>
      <vt:lpstr>Roboto Bold Italics</vt:lpstr>
      <vt:lpstr>Sifonn</vt:lpstr>
      <vt:lpstr>Arial</vt:lpstr>
      <vt:lpstr>Roboto Condensed Bold</vt:lpstr>
      <vt:lpstr>Times New Roman Bold Italics</vt:lpstr>
      <vt:lpstr>DM Sans Bold</vt:lpstr>
      <vt:lpstr>Noto Sans Bold</vt:lpstr>
      <vt:lpstr>Paytone One</vt:lpstr>
      <vt:lpstr>Times New Roman Bold</vt:lpstr>
      <vt:lpstr>Open Sauce Heavy</vt:lpstr>
      <vt:lpstr>Sifonn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Cyber Safety Quiz Technology Presentation</dc:title>
  <cp:lastModifiedBy>Anh Triệu Thị Tâm</cp:lastModifiedBy>
  <cp:revision>2</cp:revision>
  <dcterms:created xsi:type="dcterms:W3CDTF">2006-08-16T00:00:00Z</dcterms:created>
  <dcterms:modified xsi:type="dcterms:W3CDTF">2023-11-21T14:22:50Z</dcterms:modified>
  <dc:identifier>DAFzlqT0pxA</dc:identifier>
</cp:coreProperties>
</file>